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sldIdLst>
    <p:sldId id="419" r:id="rId2"/>
    <p:sldId id="285" r:id="rId3"/>
    <p:sldId id="456" r:id="rId4"/>
    <p:sldId id="457" r:id="rId5"/>
    <p:sldId id="458" r:id="rId6"/>
    <p:sldId id="286" r:id="rId7"/>
    <p:sldId id="420" r:id="rId8"/>
    <p:sldId id="421" r:id="rId9"/>
    <p:sldId id="287" r:id="rId10"/>
    <p:sldId id="422" r:id="rId11"/>
    <p:sldId id="343" r:id="rId12"/>
    <p:sldId id="439" r:id="rId13"/>
    <p:sldId id="289" r:id="rId14"/>
    <p:sldId id="436" r:id="rId15"/>
    <p:sldId id="440" r:id="rId16"/>
    <p:sldId id="275" r:id="rId17"/>
    <p:sldId id="348" r:id="rId18"/>
    <p:sldId id="349" r:id="rId19"/>
    <p:sldId id="441" r:id="rId20"/>
    <p:sldId id="451" r:id="rId21"/>
    <p:sldId id="452" r:id="rId22"/>
    <p:sldId id="442" r:id="rId23"/>
    <p:sldId id="353" r:id="rId24"/>
    <p:sldId id="434" r:id="rId25"/>
    <p:sldId id="444" r:id="rId26"/>
    <p:sldId id="423" r:id="rId27"/>
    <p:sldId id="445" r:id="rId28"/>
    <p:sldId id="424" r:id="rId29"/>
    <p:sldId id="425" r:id="rId30"/>
    <p:sldId id="426" r:id="rId31"/>
    <p:sldId id="446" r:id="rId32"/>
    <p:sldId id="427" r:id="rId33"/>
    <p:sldId id="431" r:id="rId34"/>
    <p:sldId id="430" r:id="rId35"/>
    <p:sldId id="428" r:id="rId36"/>
    <p:sldId id="453" r:id="rId37"/>
    <p:sldId id="450" r:id="rId38"/>
    <p:sldId id="432" r:id="rId39"/>
    <p:sldId id="433" r:id="rId40"/>
    <p:sldId id="449" r:id="rId41"/>
    <p:sldId id="448" r:id="rId42"/>
    <p:sldId id="371" r:id="rId43"/>
    <p:sldId id="372" r:id="rId44"/>
    <p:sldId id="373" r:id="rId45"/>
    <p:sldId id="374" r:id="rId46"/>
    <p:sldId id="375" r:id="rId47"/>
    <p:sldId id="376" r:id="rId48"/>
    <p:sldId id="377" r:id="rId49"/>
  </p:sldIdLst>
  <p:sldSz cx="9144000" cy="6858000" type="screen4x3"/>
  <p:notesSz cx="6858000" cy="9144000"/>
  <p:defaultTextStyle>
    <a:defPPr>
      <a:defRPr lang="en-US"/>
    </a:defPPr>
    <a:lvl1pPr algn="l" defTabSz="457200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굴림" charset="-127"/>
        <a:cs typeface="+mn-cs"/>
      </a:defRPr>
    </a:lvl1pPr>
    <a:lvl2pPr marL="457200" algn="l" defTabSz="457200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굴림" charset="-127"/>
        <a:cs typeface="+mn-cs"/>
      </a:defRPr>
    </a:lvl2pPr>
    <a:lvl3pPr marL="914400" algn="l" defTabSz="457200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굴림" charset="-127"/>
        <a:cs typeface="+mn-cs"/>
      </a:defRPr>
    </a:lvl3pPr>
    <a:lvl4pPr marL="1371600" algn="l" defTabSz="457200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굴림" charset="-127"/>
        <a:cs typeface="+mn-cs"/>
      </a:defRPr>
    </a:lvl4pPr>
    <a:lvl5pPr marL="1828800" algn="l" defTabSz="457200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굴림" charset="-127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굴림" charset="-127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굴림" charset="-127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굴림" charset="-127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6666"/>
    <a:srgbClr val="0080FF"/>
    <a:srgbClr val="F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5610"/>
    <p:restoredTop sz="97229" autoAdjust="0"/>
  </p:normalViewPr>
  <p:slideViewPr>
    <p:cSldViewPr snapToGrid="0" snapToObjects="1">
      <p:cViewPr varScale="1">
        <p:scale>
          <a:sx n="69" d="100"/>
          <a:sy n="69" d="100"/>
        </p:scale>
        <p:origin x="52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0">
              <a:defRPr kumimoji="0" sz="1200"/>
            </a:lvl1pPr>
          </a:lstStyle>
          <a:p>
            <a:endParaRPr lang="en-US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0">
              <a:defRPr kumimoji="0" sz="1200"/>
            </a:lvl1pPr>
          </a:lstStyle>
          <a:p>
            <a:fld id="{81641D2E-F53E-487B-8B0B-A3248E13643B}" type="datetimeFigureOut">
              <a:rPr lang="en-US" altLang="ko-KR"/>
              <a:pPr/>
              <a:t>11/14/2018</a:t>
            </a:fld>
            <a:endParaRPr lang="en-US" alt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latinLnBrk="0">
              <a:defRPr kumimoji="0" sz="1200"/>
            </a:lvl1pPr>
          </a:lstStyle>
          <a:p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latinLnBrk="0">
              <a:defRPr kumimoji="0" sz="1200"/>
            </a:lvl1pPr>
          </a:lstStyle>
          <a:p>
            <a:fld id="{8B191D72-60A4-4AB1-8CAF-A12777DEDD59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맑은 고딕 바꾸기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8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9327320-4681-4725-9F7E-86C0C752784D}" type="slidenum">
              <a:rPr lang="en-US" altLang="ko-KR"/>
              <a:pPr/>
              <a:t>24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7134B2F-EF35-48FB-ACC5-94F95596B4DB}" type="slidenum">
              <a:rPr lang="en-US" altLang="ko-KR"/>
              <a:pPr/>
              <a:t>25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3CFBF54-513F-469F-8D11-453F164CA98D}" type="slidenum">
              <a:rPr lang="en-US" altLang="ko-KR"/>
              <a:pPr/>
              <a:t>26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F4AEE52-55BE-4F46-B8C9-3559DB526F4B}" type="slidenum">
              <a:rPr lang="en-US" altLang="ko-KR"/>
              <a:pPr/>
              <a:t>27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2522AA4-F877-4B13-BD25-E56E287D4646}" type="slidenum">
              <a:rPr lang="en-US" altLang="ko-KR"/>
              <a:pPr/>
              <a:t>28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316083D-8D10-4A5D-A964-CFFA8330DCEB}" type="slidenum">
              <a:rPr lang="en-US" altLang="ko-KR"/>
              <a:pPr/>
              <a:t>29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BC235DB-4816-4B38-BF14-C4D6AF0B999E}" type="slidenum">
              <a:rPr lang="en-US" altLang="ko-KR"/>
              <a:pPr/>
              <a:t>30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9D98ACA-6BEB-4B1C-8DEE-4B60842081D2}" type="slidenum">
              <a:rPr lang="en-US" altLang="ko-KR"/>
              <a:pPr/>
              <a:t>31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E8CBA61-50F1-4163-B646-F1234BAD2577}" type="slidenum">
              <a:rPr lang="en-US" altLang="ko-KR"/>
              <a:pPr/>
              <a:t>32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219FA63-B3CF-4FB2-AEA1-F28EB4D29AFE}" type="slidenum">
              <a:rPr lang="en-US" altLang="ko-KR"/>
              <a:pPr/>
              <a:t>33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644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116C518-C385-4908-9FE5-D35A4658E25C}" type="slidenum">
              <a:rPr lang="en-US" altLang="ko-KR"/>
              <a:pPr/>
              <a:t>34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194072D-3162-4D8D-94BB-0F407F5B8D5F}" type="slidenum">
              <a:rPr lang="en-US" altLang="ko-KR"/>
              <a:pPr/>
              <a:t>35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A116747-5BC9-452F-83E6-57925BC6F937}" type="slidenum">
              <a:rPr lang="en-US" altLang="ko-KR"/>
              <a:pPr/>
              <a:t>36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0C588A8-C9F8-4250-82FD-6C6AD03D1073}" type="slidenum">
              <a:rPr lang="en-US" altLang="ko-KR"/>
              <a:pPr/>
              <a:t>37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CD43D17-71D8-416E-B2CD-84350051083F}" type="slidenum">
              <a:rPr lang="en-US" altLang="ko-KR"/>
              <a:pPr/>
              <a:t>38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4028AFF-0013-4CFA-BA99-E558D64F6ADB}" type="slidenum">
              <a:rPr lang="en-US" altLang="ko-KR"/>
              <a:pPr/>
              <a:t>39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BEA71C5-E9C8-4955-B97B-863FAE9DC254}" type="slidenum">
              <a:rPr lang="en-US" altLang="ko-KR"/>
              <a:pPr/>
              <a:t>40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EFA5DD48-9950-4D1E-B754-F08AEF9FE7D3}" type="slidenum">
              <a:rPr lang="en-US" altLang="ko-KR"/>
              <a:pPr/>
              <a:t>41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7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ko-KR" altLang="en-US" smtClean="0"/>
              <a:t>맑은 고딕 바꾸기</a:t>
            </a:r>
            <a:endParaRPr lang="en-US" altLang="en-US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96AA0145-460B-423B-AFF2-307642D1CC80}" type="slidenum">
              <a:rPr lang="en-US" altLang="ko-KR"/>
              <a:pPr/>
              <a:t>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ko-KR" altLang="en-US" smtClean="0"/>
              <a:t>맑은 고딕 바꾸기</a:t>
            </a:r>
            <a:endParaRPr lang="en-US" alt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4039965-352E-4FAA-83A8-79D328DCCDA7}" type="slidenum">
              <a:rPr lang="en-US" altLang="ko-KR"/>
              <a:pPr/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ko-KR" altLang="en-US" smtClean="0"/>
              <a:t>맑은 고딕 바꾸기</a:t>
            </a:r>
            <a:endParaRPr lang="en-US" altLang="en-US" smtClean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02449AE5-EBA5-48CB-B3B9-56694FD9F77E}" type="slidenum">
              <a:rPr lang="en-US" altLang="ko-KR"/>
              <a:pPr/>
              <a:t>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0AD2010-66A1-47AA-8D38-3B68536BF5AB}" type="slidenum">
              <a:rPr lang="en-US" altLang="ko-KR"/>
              <a:pPr/>
              <a:t>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ED6C68B-51C0-495E-A29E-9A1B3B41A0A5}" type="slidenum">
              <a:rPr lang="en-US" altLang="ko-KR"/>
              <a:pPr/>
              <a:t>10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>
              <a:ea typeface="굴림" charset="-127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EA3F35A-E084-49CE-8B00-A31BC56DF448}" type="slidenum">
              <a:rPr lang="en-US" altLang="ko-KR"/>
              <a:pPr/>
              <a:t>15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F454976-5A57-4EE3-A715-1E2CF644A0B6}" type="datetime1">
              <a:rPr lang="en-US" altLang="ko-KR"/>
              <a:pPr/>
              <a:t>11/14/2018</a:t>
            </a:fld>
            <a:endParaRPr lang="en-US" altLang="ko-KR">
              <a:ea typeface="굴림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58D3C2-41A6-48E7-A769-6BEBF6A0AFB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25701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4604B5-BE85-43CE-870C-BE33E8B8067B}" type="datetime1">
              <a:rPr lang="en-US" altLang="ko-KR"/>
              <a:pPr/>
              <a:t>11/14/2018</a:t>
            </a:fld>
            <a:endParaRPr lang="en-US" altLang="ko-KR">
              <a:ea typeface="굴림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8ACF48-BC6F-4D6F-AD95-816EB75AEB6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6095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A49048-4CDD-494C-969D-F9D70C5DD33F}" type="datetime1">
              <a:rPr lang="en-US" altLang="ko-KR"/>
              <a:pPr/>
              <a:t>11/14/2018</a:t>
            </a:fld>
            <a:endParaRPr lang="en-US" altLang="ko-KR">
              <a:ea typeface="굴림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CFD018-35BA-460B-BB5C-69BDC5E467D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860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E61814-3128-4F78-AA06-CC56F191382E}" type="datetime1">
              <a:rPr lang="en-US" altLang="ko-KR"/>
              <a:pPr/>
              <a:t>11/14/2018</a:t>
            </a:fld>
            <a:endParaRPr lang="en-US" altLang="ko-KR">
              <a:ea typeface="굴림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70B5F3-7627-4D3B-9BCD-D34EC2C34044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8786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C8A3B3C-B4EA-4DFE-83B0-97EC325AB357}" type="datetime1">
              <a:rPr lang="en-US" altLang="ko-KR"/>
              <a:pPr/>
              <a:t>11/14/2018</a:t>
            </a:fld>
            <a:endParaRPr lang="en-US" altLang="ko-KR">
              <a:ea typeface="굴림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E71B86-0313-47B7-A969-B36D7943B0F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866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EE28F2-34BD-442B-8D4D-E9DD5FB43909}" type="datetime1">
              <a:rPr lang="en-US" altLang="ko-KR"/>
              <a:pPr/>
              <a:t>11/14/2018</a:t>
            </a:fld>
            <a:endParaRPr lang="en-US" altLang="ko-KR">
              <a:ea typeface="굴림" charset="-127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BD740B-E764-41A9-9255-15BC6B5D584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0122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5614E6-4F9D-45CE-87E8-F853F901BEF1}" type="datetime1">
              <a:rPr lang="en-US" altLang="ko-KR"/>
              <a:pPr/>
              <a:t>11/14/2018</a:t>
            </a:fld>
            <a:endParaRPr lang="en-US" altLang="ko-KR">
              <a:ea typeface="굴림" charset="-127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FDE91E-3F0F-4A8F-9A5E-2CAA390F646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55110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E354FF-1D03-496D-BF8D-67A5BCA4E871}" type="datetime1">
              <a:rPr lang="en-US" altLang="ko-KR"/>
              <a:pPr/>
              <a:t>11/14/2018</a:t>
            </a:fld>
            <a:endParaRPr lang="en-US" altLang="ko-KR">
              <a:ea typeface="굴림" charset="-127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C784CA-3E05-4E7B-A328-DFB7B5C00628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9748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BF7F08-F4A2-4936-8345-3E9E5501DD89}" type="datetime1">
              <a:rPr lang="en-US" altLang="ko-KR"/>
              <a:pPr/>
              <a:t>11/14/2018</a:t>
            </a:fld>
            <a:endParaRPr lang="en-US" altLang="ko-KR">
              <a:ea typeface="굴림" charset="-127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682210-5965-41C2-8B72-591007CCFE9E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2230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F78EAB-583C-44F9-8655-EEAD0772E331}" type="datetime1">
              <a:rPr lang="en-US" altLang="ko-KR"/>
              <a:pPr/>
              <a:t>11/14/2018</a:t>
            </a:fld>
            <a:endParaRPr lang="en-US" altLang="ko-KR">
              <a:ea typeface="굴림" charset="-127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229D26-AB5C-4F7A-8937-548C5316315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41374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C0C950-A958-4EFD-8325-16243155D0D9}" type="datetime1">
              <a:rPr lang="en-US" altLang="ko-KR"/>
              <a:pPr/>
              <a:t>11/14/2018</a:t>
            </a:fld>
            <a:endParaRPr lang="en-US" altLang="ko-KR">
              <a:ea typeface="굴림" charset="-127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9FE388-8758-43D4-B4F7-3AE1C2FD43A0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4260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kleartextbook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latinLnBrk="0">
              <a:defRPr kumimoji="0" sz="1200">
                <a:solidFill>
                  <a:srgbClr val="898989"/>
                </a:solidFill>
                <a:ea typeface="맑은 고딕" panose="020B0503020000020004" pitchFamily="34" charset="-127"/>
              </a:defRPr>
            </a:lvl1pPr>
          </a:lstStyle>
          <a:p>
            <a:fld id="{9DEA1094-F97C-471C-B5D1-193B2C60AA9B}" type="datetime1">
              <a:rPr lang="en-US" altLang="ko-KR"/>
              <a:pPr/>
              <a:t>11/14/2018</a:t>
            </a:fld>
            <a:endParaRPr lang="en-US" altLang="ko-KR">
              <a:ea typeface="굴림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 latinLnBrk="0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latinLnBrk="0">
              <a:defRPr kumimoji="0" sz="1200">
                <a:solidFill>
                  <a:srgbClr val="898989"/>
                </a:solidFill>
              </a:defRPr>
            </a:lvl1pPr>
          </a:lstStyle>
          <a:p>
            <a:fld id="{2312F9E7-2391-4EBE-8BFF-73525E064A7D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7" name="직사각형 24">
            <a:hlinkClick r:id="rId13"/>
          </p:cNvPr>
          <p:cNvSpPr/>
          <p:nvPr userDrawn="1"/>
        </p:nvSpPr>
        <p:spPr>
          <a:xfrm>
            <a:off x="8077200" y="5838825"/>
            <a:ext cx="955675" cy="927100"/>
          </a:xfrm>
          <a:prstGeom prst="rect">
            <a:avLst/>
          </a:prstGeom>
          <a:blipFill dpi="0" rotWithShape="1">
            <a:blip r:embed="rId1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https://www.youtube.com/watch?v=sr3O7ArQTYY" TargetMode="External"/><Relationship Id="rId7" Type="http://schemas.openxmlformats.org/officeDocument/2006/relationships/hyperlink" Target="https://www.youtube.com/watch?v=ehxaL6NgfTU" TargetMode="External"/><Relationship Id="rId2" Type="http://schemas.openxmlformats.org/officeDocument/2006/relationships/hyperlink" Target="https://www.youtube.com/channel/UCGaOvAFinZ7BCN_FDmw74f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kdru9xNXOWk" TargetMode="External"/><Relationship Id="rId5" Type="http://schemas.openxmlformats.org/officeDocument/2006/relationships/hyperlink" Target="https://www.youtube.com/watch?v=Scfx-qGasqU" TargetMode="External"/><Relationship Id="rId4" Type="http://schemas.openxmlformats.org/officeDocument/2006/relationships/hyperlink" Target="https://www.youtube.com/channel/UCmTscnn6J2jR4z6Yz_7VuZA" TargetMode="External"/><Relationship Id="rId9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kleartextbook.com/" TargetMode="Externa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kleartextbook.com/" TargetMode="Externa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/>
              <a:t>Wonhee</a:t>
            </a:r>
            <a:r>
              <a:rPr lang="en-US" altLang="ko-KR" dirty="0"/>
              <a:t> Lee </a:t>
            </a:r>
            <a:r>
              <a:rPr lang="ko-KR" altLang="en-US" dirty="0"/>
              <a:t>이원희 선생님 </a:t>
            </a:r>
            <a:endParaRPr lang="en-US" dirty="0"/>
          </a:p>
        </p:txBody>
      </p:sp>
      <p:sp>
        <p:nvSpPr>
          <p:cNvPr id="2051" name="Rectangle 1"/>
          <p:cNvSpPr>
            <a:spLocks noChangeArrowheads="1"/>
          </p:cNvSpPr>
          <p:nvPr/>
        </p:nvSpPr>
        <p:spPr bwMode="auto">
          <a:xfrm>
            <a:off x="430213" y="965200"/>
            <a:ext cx="838358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t" latinLnBrk="0"/>
            <a:r>
              <a:rPr kumimoji="0" lang="en-US" altLang="ko-KR" sz="3300" b="1">
                <a:latin typeface="Arial Black" panose="020B0A04020102020204" pitchFamily="34" charset="0"/>
                <a:ea typeface="맑은 고딕" panose="020B0503020000020004" pitchFamily="34" charset="-127"/>
                <a:cs typeface="Arial Black" panose="020B0A04020102020204" pitchFamily="34" charset="0"/>
              </a:rPr>
              <a:t>Lesson 8 </a:t>
            </a:r>
          </a:p>
          <a:p>
            <a:pPr algn="ctr" fontAlgn="t" latinLnBrk="0"/>
            <a:r>
              <a:rPr kumimoji="0" lang="en-US" altLang="ko-KR" sz="3300" b="1">
                <a:latin typeface="Arial Black" panose="020B0A04020102020204" pitchFamily="34" charset="0"/>
                <a:ea typeface="맑은 고딕" panose="020B0503020000020004" pitchFamily="34" charset="-127"/>
                <a:cs typeface="Arial Black" panose="020B0A04020102020204" pitchFamily="34" charset="0"/>
              </a:rPr>
              <a:t>In Seoul</a:t>
            </a:r>
          </a:p>
          <a:p>
            <a:pPr algn="ctr" fontAlgn="t" latinLnBrk="0"/>
            <a:r>
              <a:rPr kumimoji="0" lang="ko-KR" altLang="en-US" sz="3300" b="1">
                <a:latin typeface="Arial Black" panose="020B0A04020102020204" pitchFamily="34" charset="0"/>
                <a:ea typeface="맑은 고딕" panose="020B0503020000020004" pitchFamily="34" charset="-127"/>
                <a:cs typeface="Arial Black" panose="020B0A04020102020204" pitchFamily="34" charset="0"/>
              </a:rPr>
              <a:t>서울에서</a:t>
            </a:r>
            <a:endParaRPr kumimoji="0" lang="en-US" altLang="ko-KR" sz="3300" b="1">
              <a:latin typeface="Arial Black" panose="020B0A04020102020204" pitchFamily="34" charset="0"/>
              <a:ea typeface="맑은 고딕" panose="020B0503020000020004" pitchFamily="34" charset="-127"/>
              <a:cs typeface="Arial Black" panose="020B0A04020102020204" pitchFamily="34" charset="0"/>
            </a:endParaRPr>
          </a:p>
          <a:p>
            <a:pPr algn="ctr" fontAlgn="t" latinLnBrk="0"/>
            <a:endParaRPr kumimoji="0" lang="en-US" altLang="ko-KR" sz="3300" b="1">
              <a:latin typeface="Arial Black" panose="020B0A04020102020204" pitchFamily="34" charset="0"/>
              <a:ea typeface="맑은 고딕" panose="020B0503020000020004" pitchFamily="34" charset="-127"/>
              <a:cs typeface="Arial Black" panose="020B0A04020102020204" pitchFamily="34" charset="0"/>
            </a:endParaRPr>
          </a:p>
          <a:p>
            <a:pPr algn="ctr" fontAlgn="t" latinLnBrk="0"/>
            <a:r>
              <a:rPr kumimoji="0" lang="en-US" altLang="ko-KR" sz="3300" b="1">
                <a:latin typeface="Arial Black" panose="020B0A04020102020204" pitchFamily="34" charset="0"/>
                <a:ea typeface="맑은 고딕" panose="020B0503020000020004" pitchFamily="34" charset="-127"/>
                <a:cs typeface="Arial Black" panose="020B0A04020102020204" pitchFamily="34" charset="0"/>
              </a:rPr>
              <a:t>Conversation 1 </a:t>
            </a:r>
          </a:p>
          <a:p>
            <a:pPr algn="ctr" latinLnBrk="0"/>
            <a:r>
              <a:rPr kumimoji="0" lang="ko-KR" altLang="en-US" sz="3600" b="1">
                <a:latin typeface="나눔고딕" pitchFamily="50" charset="-128"/>
                <a:ea typeface="나눔고딕" pitchFamily="50" charset="-128"/>
                <a:cs typeface="Arial Black" panose="020B0A04020102020204" pitchFamily="34" charset="0"/>
              </a:rPr>
              <a:t>서울 날씨가 참 좋지요</a:t>
            </a:r>
            <a:r>
              <a:rPr kumimoji="0" lang="en-US" altLang="ko-KR" sz="3600" b="1">
                <a:latin typeface="나눔고딕" pitchFamily="50" charset="-128"/>
                <a:ea typeface="나눔고딕" pitchFamily="50" charset="-128"/>
                <a:cs typeface="Arial Black" panose="020B0A04020102020204" pitchFamily="34" charset="0"/>
              </a:rPr>
              <a:t>?</a:t>
            </a:r>
          </a:p>
          <a:p>
            <a:pPr algn="ctr" fontAlgn="t" latinLnBrk="0"/>
            <a:endParaRPr kumimoji="0" lang="en-US" altLang="ko-KR" sz="3300" b="1">
              <a:latin typeface="Arial Black" panose="020B0A04020102020204" pitchFamily="34" charset="0"/>
              <a:ea typeface="맑은 고딕" panose="020B0503020000020004" pitchFamily="34" charset="-127"/>
              <a:cs typeface="Arial Black" panose="020B0A04020102020204" pitchFamily="34" charset="0"/>
            </a:endParaRPr>
          </a:p>
          <a:p>
            <a:pPr algn="ctr" fontAlgn="t" latinLnBrk="0"/>
            <a:r>
              <a:rPr kumimoji="0" lang="en-US" altLang="ko-KR" b="1">
                <a:latin typeface="Arial Black" panose="020B0A04020102020204" pitchFamily="34" charset="0"/>
                <a:ea typeface="맑은 고딕" panose="020B0503020000020004" pitchFamily="34" charset="-127"/>
                <a:cs typeface="Arial Black" panose="020B0A04020102020204" pitchFamily="34" charset="0"/>
              </a:rPr>
              <a:t>Korean Language Skills  2</a:t>
            </a:r>
          </a:p>
          <a:p>
            <a:pPr algn="ctr" fontAlgn="t" latinLnBrk="0"/>
            <a:r>
              <a:rPr kumimoji="0" lang="en-US" altLang="ko-KR" b="1">
                <a:latin typeface="Arial Black" panose="020B0A04020102020204" pitchFamily="34" charset="0"/>
                <a:ea typeface="맑은 고딕" panose="020B0503020000020004" pitchFamily="34" charset="-127"/>
                <a:cs typeface="Arial Black" panose="020B0A04020102020204" pitchFamily="34" charset="0"/>
              </a:rPr>
              <a:t>Seneca College </a:t>
            </a:r>
          </a:p>
          <a:p>
            <a:pPr algn="ctr" fontAlgn="t" latinLnBrk="0"/>
            <a:endParaRPr kumimoji="0" lang="en-US" altLang="ko-KR" b="1">
              <a:latin typeface="Arial Black" panose="020B0A04020102020204" pitchFamily="34" charset="0"/>
              <a:ea typeface="맑은 고딕" panose="020B0503020000020004" pitchFamily="34" charset="-127"/>
              <a:cs typeface="Arial Black" panose="020B0A04020102020204" pitchFamily="34" charset="0"/>
            </a:endParaRPr>
          </a:p>
          <a:p>
            <a:pPr algn="ctr" fontAlgn="t" latinLnBrk="0"/>
            <a:r>
              <a:rPr kumimoji="0" lang="en-US" altLang="ko-KR" b="1">
                <a:latin typeface="Arial Black" panose="020B0A04020102020204" pitchFamily="34" charset="0"/>
                <a:ea typeface="맑은 고딕" panose="020B0503020000020004" pitchFamily="34" charset="-127"/>
                <a:cs typeface="Arial Black" panose="020B0A04020102020204" pitchFamily="34" charset="0"/>
              </a:rPr>
              <a:t>Wonhee Lee </a:t>
            </a:r>
            <a:r>
              <a:rPr kumimoji="0" lang="ko-KR" altLang="en-US" b="1">
                <a:latin typeface="Arial Black" panose="020B0A04020102020204" pitchFamily="34" charset="0"/>
                <a:ea typeface="맑은 고딕" panose="020B0503020000020004" pitchFamily="34" charset="-127"/>
                <a:cs typeface="Arial Black" panose="020B0A04020102020204" pitchFamily="34" charset="0"/>
              </a:rPr>
              <a:t>이원희 선생님 </a:t>
            </a:r>
            <a:r>
              <a:rPr kumimoji="0" lang="en-US" altLang="ko-KR" b="1">
                <a:latin typeface="Arial Black" panose="020B0A04020102020204" pitchFamily="34" charset="0"/>
                <a:ea typeface="맑은 고딕" panose="020B0503020000020004" pitchFamily="34" charset="-127"/>
                <a:cs typeface="Arial Black" panose="020B0A04020102020204" pitchFamily="34" charset="0"/>
              </a:rPr>
              <a:t>(wonhee.lee@senecacollege.ca)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/>
        </p:nvGraphicFramePr>
        <p:xfrm>
          <a:off x="1000125" y="477838"/>
          <a:ext cx="7369175" cy="822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232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1" marR="91441" marT="45685" marB="4568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서울 날씨가 참 좋지요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다시 들어보세요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_</a:t>
                      </a:r>
                    </a:p>
                  </a:txBody>
                  <a:tcPr marL="91441" marR="91441" marT="45685" marB="4568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L8C1.mp3">
            <a:hlinkClick r:id="" action="ppaction://media"/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9" y="733143"/>
            <a:ext cx="473525" cy="405305"/>
          </a:xfrm>
          <a:prstGeom prst="rect">
            <a:avLst/>
          </a:prstGeom>
        </p:spPr>
      </p:pic>
      <p:pic>
        <p:nvPicPr>
          <p:cNvPr id="8203" name="Picture 2" descr="BL8_C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38" y="2932113"/>
            <a:ext cx="3152775" cy="266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4" name="TextBox 4"/>
          <p:cNvSpPr txBox="1">
            <a:spLocks noChangeArrowheads="1"/>
          </p:cNvSpPr>
          <p:nvPr/>
        </p:nvSpPr>
        <p:spPr bwMode="auto">
          <a:xfrm>
            <a:off x="233363" y="1489075"/>
            <a:ext cx="8759825" cy="511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:      	</a:t>
            </a: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마크 씨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, </a:t>
            </a: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서울 날씨가 참 </a:t>
            </a:r>
            <a:r>
              <a:rPr kumimoji="0" lang="ko-KR" altLang="en-US" sz="2200" b="1">
                <a:solidFill>
                  <a:srgbClr val="000000"/>
                </a:solidFill>
                <a:latin typeface="나눔고딕" pitchFamily="50" charset="-128"/>
                <a:ea typeface="나눔고딕" pitchFamily="50" charset="-128"/>
              </a:rPr>
              <a:t>좋</a:t>
            </a:r>
            <a:r>
              <a:rPr kumimoji="0" lang="ko-KR" altLang="en-US" sz="2200" b="1">
                <a:solidFill>
                  <a:srgbClr val="FF0000"/>
                </a:solidFill>
                <a:latin typeface="나눔고딕" pitchFamily="50" charset="-128"/>
                <a:ea typeface="나눔고딕" pitchFamily="50" charset="-128"/>
              </a:rPr>
              <a:t>지요</a:t>
            </a:r>
            <a:r>
              <a:rPr kumimoji="0" lang="en-US" altLang="ko-KR" sz="2200" b="1">
                <a:solidFill>
                  <a:srgbClr val="000000"/>
                </a:solidFill>
                <a:latin typeface="나눔고딕" pitchFamily="50" charset="-128"/>
                <a:ea typeface="나눔고딕" pitchFamily="50" charset="-128"/>
              </a:rPr>
              <a:t>? 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마크</a:t>
            </a:r>
            <a:r>
              <a:rPr kumimoji="0" lang="en-US" altLang="ko-KR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: 	     	</a:t>
            </a:r>
            <a:r>
              <a:rPr kumimoji="0" lang="ko-KR" altLang="en-US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네</a:t>
            </a:r>
            <a:r>
              <a:rPr kumimoji="0" lang="en-US" altLang="ko-KR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, </a:t>
            </a:r>
            <a:r>
              <a:rPr kumimoji="0" lang="ko-KR" altLang="en-US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아주 따뜻해요</a:t>
            </a:r>
            <a:r>
              <a:rPr kumimoji="0" lang="en-US" altLang="ko-KR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. </a:t>
            </a:r>
            <a:r>
              <a:rPr kumimoji="0" lang="ko-KR" altLang="en-US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저는 서울의 봄 날씨를 아주 좋아해요</a:t>
            </a:r>
            <a:r>
              <a:rPr kumimoji="0" lang="en-US" altLang="ko-KR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. 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저도 그래요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. </a:t>
            </a: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그런데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 </a:t>
            </a: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마크 씨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, </a:t>
            </a: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이번 일요일에 시간 있어요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? 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마크</a:t>
            </a:r>
            <a:r>
              <a:rPr kumimoji="0" lang="en-US" altLang="ko-KR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: 	     	</a:t>
            </a:r>
            <a:r>
              <a:rPr kumimoji="0" lang="ko-KR" altLang="en-US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네</a:t>
            </a:r>
            <a:r>
              <a:rPr kumimoji="0" lang="en-US" altLang="ko-KR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, </a:t>
            </a:r>
            <a:r>
              <a:rPr kumimoji="0" lang="ko-KR" altLang="en-US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괜찮아요</a:t>
            </a:r>
            <a:r>
              <a:rPr kumimoji="0" lang="en-US" altLang="ko-KR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. </a:t>
            </a:r>
            <a:r>
              <a:rPr kumimoji="0" lang="ko-KR" altLang="en-US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왜요</a:t>
            </a:r>
            <a:r>
              <a:rPr kumimoji="0" lang="en-US" altLang="ko-KR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? 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: 	</a:t>
            </a: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저하고 같이 광화문광장에 가요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. 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마크</a:t>
            </a:r>
            <a:r>
              <a:rPr kumimoji="0" lang="en-US" altLang="ko-KR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: 	     	</a:t>
            </a:r>
            <a:r>
              <a:rPr kumimoji="0" lang="ko-KR" altLang="en-US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좋아요</a:t>
            </a:r>
            <a:r>
              <a:rPr kumimoji="0" lang="en-US" altLang="ko-KR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. </a:t>
            </a:r>
            <a:r>
              <a:rPr kumimoji="0" lang="ko-KR" altLang="en-US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몇 시에 만나요</a:t>
            </a:r>
            <a:r>
              <a:rPr kumimoji="0" lang="en-US" altLang="ko-KR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? 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: 	3</a:t>
            </a: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시에 광화문광장에서 만나요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. 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마크</a:t>
            </a:r>
            <a:r>
              <a:rPr kumimoji="0" lang="en-US" altLang="ko-KR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: 	     	</a:t>
            </a:r>
            <a:r>
              <a:rPr kumimoji="0" lang="ko-KR" altLang="en-US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참</a:t>
            </a:r>
            <a:r>
              <a:rPr kumimoji="0" lang="en-US" altLang="ko-KR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, </a:t>
            </a:r>
            <a:r>
              <a:rPr kumimoji="0" lang="ko-KR" altLang="en-US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여기서 광화문까지 어떻게 가요</a:t>
            </a:r>
            <a:r>
              <a:rPr kumimoji="0" lang="en-US" altLang="ko-KR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:     	162</a:t>
            </a: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번 버스를 타고 서점 앞에서 내리세요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. </a:t>
            </a:r>
          </a:p>
          <a:p>
            <a:pPr latinLnBrk="0">
              <a:lnSpc>
                <a:spcPct val="150000"/>
              </a:lnSpc>
            </a:pP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	      	</a:t>
            </a: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광화문광장은 서점 건너편에 있어요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. 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4293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altLang="ko-KR" dirty="0" err="1"/>
              <a:t>Wonhee</a:t>
            </a:r>
            <a:r>
              <a:rPr lang="en-US" altLang="ko-KR" dirty="0"/>
              <a:t> Lee </a:t>
            </a:r>
            <a:r>
              <a:rPr lang="ko-KR" altLang="en-US" dirty="0"/>
              <a:t>이원희 선생님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5" descr="kitali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4160838"/>
            <a:ext cx="2871788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Content Placeholder 4"/>
          <p:cNvGraphicFramePr>
            <a:graphicFrameLocks noGrp="1"/>
          </p:cNvGraphicFramePr>
          <p:nvPr/>
        </p:nvGraphicFramePr>
        <p:xfrm>
          <a:off x="1000125" y="701675"/>
          <a:ext cx="7369175" cy="518160"/>
        </p:xfrm>
        <a:graphic>
          <a:graphicData uri="http://schemas.openxmlformats.org/drawingml/2006/table">
            <a:tbl>
              <a:tblPr/>
              <a:tblGrid>
                <a:gridCol w="3530600">
                  <a:extLst>
                    <a:ext uri="{9D8B030D-6E8A-4147-A177-3AD203B41FA5}">
                      <a16:colId xmlns:a16="http://schemas.microsoft.com/office/drawing/2014/main" val="1921962194"/>
                    </a:ext>
                  </a:extLst>
                </a:gridCol>
                <a:gridCol w="3838575">
                  <a:extLst>
                    <a:ext uri="{9D8B030D-6E8A-4147-A177-3AD203B41FA5}">
                      <a16:colId xmlns:a16="http://schemas.microsoft.com/office/drawing/2014/main" val="2858032823"/>
                    </a:ext>
                  </a:extLst>
                </a:gridCol>
              </a:tblGrid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굴림" charset="-127"/>
                        </a:rPr>
                        <a:t>Conversation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B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ＭＳ Ｐゴシック" panose="020B0600070205080204" pitchFamily="34" charset="-128"/>
                          <a:cs typeface="Arial Black" panose="020B0A04020102020204" pitchFamily="34" charset="0"/>
                        </a:rPr>
                        <a:t>New</a:t>
                      </a:r>
                      <a:r>
                        <a:rPr kumimoji="0" lang="ja-JP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ＭＳ Ｐゴシック" panose="020B0600070205080204" pitchFamily="34" charset="-128"/>
                          <a:cs typeface="Arial Black" panose="020B0A04020102020204" pitchFamily="34" charset="0"/>
                        </a:rPr>
                        <a:t> </a:t>
                      </a:r>
                      <a:r>
                        <a:rPr kumimoji="0" lang="en-US" altLang="ja-JP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ＭＳ Ｐゴシック" panose="020B0600070205080204" pitchFamily="34" charset="-128"/>
                          <a:cs typeface="Arial Black" panose="020B0A04020102020204" pitchFamily="34" charset="0"/>
                        </a:rPr>
                        <a:t>Expressions</a:t>
                      </a:r>
                      <a:endParaRPr kumimoji="0" lang="en-US" altLang="ko-KR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ＭＳ Ｐゴシック" panose="020B0600070205080204" pitchFamily="34" charset="-128"/>
                        <a:cs typeface="Arial Black" panose="020B0A040201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E6B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382147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54025" y="1450975"/>
            <a:ext cx="8108950" cy="2493963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3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81175" y="1528763"/>
            <a:ext cx="5637213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latinLnBrk="0">
              <a:lnSpc>
                <a:spcPts val="3075"/>
              </a:lnSpc>
            </a:pPr>
            <a:r>
              <a:rPr kumimoji="0" lang="ko-KR" altLang="en-US" sz="2400" b="1">
                <a:solidFill>
                  <a:srgbClr val="000000"/>
                </a:solidFill>
                <a:ea typeface="나눔고딕" pitchFamily="50" charset="-128"/>
              </a:rPr>
              <a:t>여기서</a:t>
            </a:r>
            <a:r>
              <a:rPr kumimoji="0" lang="ko-KR" altLang="en-US" sz="2400">
                <a:ea typeface="나눔고딕" pitchFamily="50" charset="-128"/>
              </a:rPr>
              <a:t> </a:t>
            </a:r>
            <a:r>
              <a:rPr kumimoji="0" lang="en-US" altLang="ko-KR" sz="2400">
                <a:ea typeface="나눔고딕" pitchFamily="50" charset="-128"/>
              </a:rPr>
              <a:t>is a contracted form of </a:t>
            </a:r>
            <a:r>
              <a:rPr kumimoji="0" lang="ko-KR" altLang="en-US" sz="2400">
                <a:ea typeface="나눔고딕" pitchFamily="50" charset="-128"/>
              </a:rPr>
              <a:t>여기에서 </a:t>
            </a:r>
            <a:endParaRPr kumimoji="0" lang="en-US" altLang="ko-KR" sz="2400">
              <a:ea typeface="나눔고딕" pitchFamily="50" charset="-128"/>
            </a:endParaRPr>
          </a:p>
          <a:p>
            <a:pPr algn="ctr" latinLnBrk="0">
              <a:lnSpc>
                <a:spcPts val="3075"/>
              </a:lnSpc>
            </a:pPr>
            <a:r>
              <a:rPr kumimoji="0" lang="en-US" altLang="ko-KR" sz="2400">
                <a:ea typeface="나눔고딕" pitchFamily="50" charset="-128"/>
              </a:rPr>
              <a:t>(</a:t>
            </a:r>
            <a:r>
              <a:rPr kumimoji="0" lang="ko-KR" altLang="en-US" sz="2400">
                <a:ea typeface="나눔고딕" pitchFamily="50" charset="-128"/>
              </a:rPr>
              <a:t>여기</a:t>
            </a:r>
            <a:r>
              <a:rPr kumimoji="0" lang="en-US" altLang="ko-KR" sz="2400">
                <a:ea typeface="나눔고딕" pitchFamily="50" charset="-128"/>
              </a:rPr>
              <a:t>‘here’</a:t>
            </a:r>
            <a:r>
              <a:rPr kumimoji="0" lang="ko-KR" altLang="en-US" sz="2400">
                <a:ea typeface="나눔고딕" pitchFamily="50" charset="-128"/>
              </a:rPr>
              <a:t> </a:t>
            </a:r>
            <a:r>
              <a:rPr kumimoji="0" lang="en-US" altLang="ko-KR" sz="2400">
                <a:ea typeface="나눔고딕" pitchFamily="50" charset="-128"/>
              </a:rPr>
              <a:t>+</a:t>
            </a:r>
            <a:r>
              <a:rPr kumimoji="0" lang="ko-KR" altLang="en-US" sz="2400">
                <a:ea typeface="나눔고딕" pitchFamily="50" charset="-128"/>
              </a:rPr>
              <a:t> 에서 </a:t>
            </a:r>
            <a:r>
              <a:rPr kumimoji="0" lang="en-US" altLang="ko-KR" sz="2400">
                <a:ea typeface="나눔고딕" pitchFamily="50" charset="-128"/>
              </a:rPr>
              <a:t>‘at’). </a:t>
            </a:r>
          </a:p>
          <a:p>
            <a:pPr algn="ctr" latinLnBrk="0">
              <a:lnSpc>
                <a:spcPts val="3075"/>
              </a:lnSpc>
            </a:pPr>
            <a:r>
              <a:rPr kumimoji="0" lang="en-US" altLang="ko-KR" sz="2400">
                <a:ea typeface="나눔고딕" pitchFamily="50" charset="-128"/>
              </a:rPr>
              <a:t>The particle </a:t>
            </a:r>
            <a:r>
              <a:rPr kumimoji="0" lang="ko-KR" altLang="en-US" sz="2400">
                <a:ea typeface="나눔고딕" pitchFamily="50" charset="-128"/>
              </a:rPr>
              <a:t>에서 </a:t>
            </a:r>
            <a:r>
              <a:rPr kumimoji="0" lang="en-US" altLang="ko-KR" sz="2400">
                <a:ea typeface="나눔고딕" pitchFamily="50" charset="-128"/>
              </a:rPr>
              <a:t>is often contracted to </a:t>
            </a:r>
            <a:r>
              <a:rPr kumimoji="0" lang="ko-KR" altLang="en-US" sz="2400">
                <a:ea typeface="나눔고딕" pitchFamily="50" charset="-128"/>
              </a:rPr>
              <a:t>서 </a:t>
            </a:r>
            <a:r>
              <a:rPr kumimoji="0" lang="en-US" altLang="ko-KR" sz="2400">
                <a:ea typeface="나눔고딕" pitchFamily="50" charset="-128"/>
              </a:rPr>
              <a:t>as in </a:t>
            </a:r>
            <a:r>
              <a:rPr kumimoji="0" lang="ko-KR" altLang="en-US" sz="2400">
                <a:ea typeface="나눔고딕" pitchFamily="50" charset="-128"/>
              </a:rPr>
              <a:t>여기에서 </a:t>
            </a:r>
            <a:r>
              <a:rPr kumimoji="0" lang="en-US" altLang="ko-KR" sz="2400">
                <a:ea typeface="나눔고딕" pitchFamily="50" charset="-128"/>
              </a:rPr>
              <a:t>-&gt; </a:t>
            </a:r>
            <a:r>
              <a:rPr kumimoji="0" lang="ko-KR" altLang="en-US" sz="2400">
                <a:ea typeface="나눔고딕" pitchFamily="50" charset="-128"/>
              </a:rPr>
              <a:t>여기서</a:t>
            </a:r>
            <a:r>
              <a:rPr kumimoji="0" lang="en-US" altLang="ko-KR" sz="2400">
                <a:ea typeface="나눔고딕" pitchFamily="50" charset="-128"/>
              </a:rPr>
              <a:t>,</a:t>
            </a:r>
            <a:r>
              <a:rPr kumimoji="0" lang="ko-KR" altLang="en-US" sz="2400">
                <a:ea typeface="나눔고딕" pitchFamily="50" charset="-128"/>
              </a:rPr>
              <a:t> </a:t>
            </a:r>
            <a:endParaRPr kumimoji="0" lang="en-US" altLang="ko-KR" sz="2400">
              <a:ea typeface="나눔고딕" pitchFamily="50" charset="-128"/>
            </a:endParaRPr>
          </a:p>
          <a:p>
            <a:pPr algn="ctr" latinLnBrk="0">
              <a:lnSpc>
                <a:spcPts val="3075"/>
              </a:lnSpc>
            </a:pPr>
            <a:r>
              <a:rPr kumimoji="0" lang="ko-KR" altLang="en-US" sz="2400">
                <a:ea typeface="나눔고딕" pitchFamily="50" charset="-128"/>
              </a:rPr>
              <a:t>거기에서 </a:t>
            </a:r>
            <a:r>
              <a:rPr kumimoji="0" lang="en-US" altLang="ko-KR" sz="2400">
                <a:ea typeface="나눔고딕" pitchFamily="50" charset="-128"/>
              </a:rPr>
              <a:t>-&gt; </a:t>
            </a:r>
            <a:r>
              <a:rPr kumimoji="0" lang="ko-KR" altLang="en-US" sz="2400">
                <a:ea typeface="나눔고딕" pitchFamily="50" charset="-128"/>
              </a:rPr>
              <a:t>거기서</a:t>
            </a:r>
            <a:r>
              <a:rPr kumimoji="0" lang="en-US" altLang="ko-KR" sz="2400">
                <a:ea typeface="나눔고딕" pitchFamily="50" charset="-128"/>
              </a:rPr>
              <a:t>,</a:t>
            </a:r>
            <a:r>
              <a:rPr kumimoji="0" lang="ko-KR" altLang="en-US" sz="2400">
                <a:ea typeface="나눔고딕" pitchFamily="50" charset="-128"/>
              </a:rPr>
              <a:t> </a:t>
            </a:r>
            <a:endParaRPr kumimoji="0" lang="en-US" altLang="ko-KR" sz="2400">
              <a:ea typeface="나눔고딕" pitchFamily="50" charset="-128"/>
            </a:endParaRPr>
          </a:p>
          <a:p>
            <a:pPr algn="ctr" latinLnBrk="0">
              <a:lnSpc>
                <a:spcPts val="3075"/>
              </a:lnSpc>
            </a:pPr>
            <a:r>
              <a:rPr kumimoji="0" lang="ko-KR" altLang="en-US" sz="2400">
                <a:ea typeface="나눔고딕" pitchFamily="50" charset="-128"/>
              </a:rPr>
              <a:t>어디에서 </a:t>
            </a:r>
            <a:r>
              <a:rPr kumimoji="0" lang="en-US" altLang="ko-KR" sz="2400">
                <a:ea typeface="나눔고딕" pitchFamily="50" charset="-128"/>
              </a:rPr>
              <a:t>-&gt; </a:t>
            </a:r>
            <a:r>
              <a:rPr kumimoji="0" lang="ko-KR" altLang="en-US" sz="2400">
                <a:ea typeface="나눔고딕" pitchFamily="50" charset="-128"/>
              </a:rPr>
              <a:t>어디서</a:t>
            </a:r>
            <a:endParaRPr kumimoji="0" lang="en-US" altLang="en-US" sz="2400">
              <a:ea typeface="나눔고딕" pitchFamily="50" charset="-128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844550" y="4573588"/>
            <a:ext cx="4559300" cy="828675"/>
          </a:xfrm>
          <a:prstGeom prst="wedgeRoundRectCallout">
            <a:avLst>
              <a:gd name="adj1" fmla="val 53007"/>
              <a:gd name="adj2" fmla="val 7412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latinLnBrk="0"/>
            <a:endParaRPr kumimoji="0" lang="en-US" altLang="ko-KR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9230" name="TextBox 4"/>
          <p:cNvSpPr txBox="1">
            <a:spLocks noChangeArrowheads="1"/>
          </p:cNvSpPr>
          <p:nvPr/>
        </p:nvSpPr>
        <p:spPr bwMode="auto">
          <a:xfrm>
            <a:off x="981075" y="4757738"/>
            <a:ext cx="4371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400">
                <a:solidFill>
                  <a:srgbClr val="FF0080"/>
                </a:solidFill>
                <a:latin typeface="나눔고딕" pitchFamily="50" charset="-128"/>
                <a:ea typeface="나눔고딕" pitchFamily="50" charset="-128"/>
              </a:rPr>
              <a:t>여기서</a:t>
            </a: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 광화문까지 어떻게 가요</a:t>
            </a:r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?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 noGrp="1"/>
          </p:cNvGraphicFramePr>
          <p:nvPr/>
        </p:nvGraphicFramePr>
        <p:xfrm>
          <a:off x="915988" y="1112838"/>
          <a:ext cx="7369175" cy="518160"/>
        </p:xfrm>
        <a:graphic>
          <a:graphicData uri="http://schemas.openxmlformats.org/drawingml/2006/table">
            <a:tbl>
              <a:tblPr/>
              <a:tblGrid>
                <a:gridCol w="7369175">
                  <a:extLst>
                    <a:ext uri="{9D8B030D-6E8A-4147-A177-3AD203B41FA5}">
                      <a16:colId xmlns:a16="http://schemas.microsoft.com/office/drawing/2014/main" val="2361382632"/>
                    </a:ext>
                  </a:extLst>
                </a:gridCol>
              </a:tblGrid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맑은 고딕" panose="020B0503020000020004" pitchFamily="34" charset="-127"/>
                          <a:cs typeface="Arial Black" panose="020B0A04020102020204" pitchFamily="34" charset="0"/>
                        </a:rPr>
                        <a:t>여기</a:t>
                      </a:r>
                      <a:r>
                        <a:rPr kumimoji="0" lang="ko-KR" altLang="en-US" sz="2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맑은 고딕" panose="020B0503020000020004" pitchFamily="34" charset="-127"/>
                          <a:cs typeface="Arial Black" panose="020B0A04020102020204" pitchFamily="34" charset="0"/>
                        </a:rPr>
                        <a:t>에</a:t>
                      </a:r>
                      <a:r>
                        <a:rPr kumimoji="0" lang="ko-KR" alt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맑은 고딕" panose="020B0503020000020004" pitchFamily="34" charset="-127"/>
                          <a:cs typeface="Arial Black" panose="020B0A04020102020204" pitchFamily="34" charset="0"/>
                        </a:rPr>
                        <a:t>서 </a:t>
                      </a: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맑은 고딕" panose="020B0503020000020004" pitchFamily="34" charset="-127"/>
                          <a:cs typeface="Arial Black" panose="020B0A04020102020204" pitchFamily="34" charset="0"/>
                        </a:rPr>
                        <a:t>-</a:t>
                      </a:r>
                      <a:r>
                        <a:rPr kumimoji="0" lang="en-US" altLang="ko-KR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맑은 고딕" panose="020B0503020000020004" pitchFamily="34" charset="-127"/>
                          <a:cs typeface="Arial Black" panose="020B0A04020102020204" pitchFamily="34" charset="0"/>
                        </a:rPr>
                        <a:t>&gt;</a:t>
                      </a: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맑은 고딕" panose="020B0503020000020004" pitchFamily="34" charset="-127"/>
                          <a:cs typeface="Arial Black" panose="020B0A04020102020204" pitchFamily="34" charset="0"/>
                        </a:rPr>
                        <a:t> </a:t>
                      </a:r>
                      <a:r>
                        <a:rPr kumimoji="0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맑은 고딕" panose="020B0503020000020004" pitchFamily="34" charset="-127"/>
                          <a:cs typeface="Arial Black" panose="020B0A04020102020204" pitchFamily="34" charset="0"/>
                        </a:rPr>
                        <a:t>여기서</a:t>
                      </a:r>
                      <a:endParaRPr kumimoji="0" lang="en-US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맑은 고딕" panose="020B0503020000020004" pitchFamily="34" charset="-127"/>
                        <a:cs typeface="Arial Black" panose="020B0A040201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515431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54025" y="2246313"/>
            <a:ext cx="8108950" cy="3435350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3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89100" y="2833688"/>
            <a:ext cx="5637213" cy="24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latinLnBrk="0">
              <a:lnSpc>
                <a:spcPts val="3075"/>
              </a:lnSpc>
            </a:pPr>
            <a:r>
              <a:rPr kumimoji="0" lang="ko-KR" altLang="en-US" sz="3300">
                <a:ea typeface="나눔고딕" pitchFamily="50" charset="-128"/>
              </a:rPr>
              <a:t>여러분</a:t>
            </a:r>
            <a:r>
              <a:rPr kumimoji="0" lang="en-US" altLang="ko-KR" sz="3300">
                <a:ea typeface="나눔고딕" pitchFamily="50" charset="-128"/>
              </a:rPr>
              <a:t>, </a:t>
            </a:r>
            <a:r>
              <a:rPr kumimoji="0" lang="ko-KR" altLang="en-US" sz="3300">
                <a:ea typeface="나눔고딕" pitchFamily="50" charset="-128"/>
              </a:rPr>
              <a:t>우리 어디</a:t>
            </a:r>
            <a:r>
              <a:rPr kumimoji="0" lang="ko-KR" altLang="en-US" sz="3300" b="1">
                <a:ea typeface="나눔고딕" pitchFamily="50" charset="-128"/>
              </a:rPr>
              <a:t>에</a:t>
            </a:r>
            <a:r>
              <a:rPr kumimoji="0" lang="ko-KR" altLang="en-US" sz="3300">
                <a:ea typeface="나눔고딕" pitchFamily="50" charset="-128"/>
              </a:rPr>
              <a:t> 있어요</a:t>
            </a:r>
            <a:r>
              <a:rPr kumimoji="0" lang="en-US" altLang="ko-KR" sz="3300">
                <a:ea typeface="나눔고딕" pitchFamily="50" charset="-128"/>
              </a:rPr>
              <a:t>?</a:t>
            </a:r>
          </a:p>
          <a:p>
            <a:pPr algn="ctr" latinLnBrk="0">
              <a:lnSpc>
                <a:spcPts val="3075"/>
              </a:lnSpc>
            </a:pPr>
            <a:endParaRPr kumimoji="0" lang="en-US" altLang="en-US" sz="3300">
              <a:ea typeface="나눔고딕" pitchFamily="50" charset="-128"/>
            </a:endParaRPr>
          </a:p>
          <a:p>
            <a:pPr algn="ctr" latinLnBrk="0">
              <a:lnSpc>
                <a:spcPts val="3075"/>
              </a:lnSpc>
            </a:pPr>
            <a:endParaRPr kumimoji="0" lang="en-US" altLang="en-US" sz="3300">
              <a:ea typeface="나눔고딕" pitchFamily="50" charset="-128"/>
            </a:endParaRPr>
          </a:p>
          <a:p>
            <a:pPr algn="ctr" latinLnBrk="0">
              <a:lnSpc>
                <a:spcPts val="3075"/>
              </a:lnSpc>
            </a:pPr>
            <a:endParaRPr kumimoji="0" lang="en-US" altLang="en-US" sz="3300">
              <a:ea typeface="나눔고딕" pitchFamily="50" charset="-128"/>
            </a:endParaRPr>
          </a:p>
          <a:p>
            <a:pPr algn="ctr" latinLnBrk="0">
              <a:lnSpc>
                <a:spcPts val="3075"/>
              </a:lnSpc>
            </a:pPr>
            <a:r>
              <a:rPr kumimoji="0" lang="ko-KR" altLang="en-US" sz="3300">
                <a:ea typeface="나눔고딕" pitchFamily="50" charset="-128"/>
              </a:rPr>
              <a:t>어디</a:t>
            </a:r>
            <a:r>
              <a:rPr kumimoji="0" lang="ko-KR" altLang="en-US" sz="3300" b="1">
                <a:solidFill>
                  <a:srgbClr val="C00000"/>
                </a:solidFill>
                <a:ea typeface="나눔고딕" pitchFamily="50" charset="-128"/>
              </a:rPr>
              <a:t>서</a:t>
            </a:r>
            <a:r>
              <a:rPr kumimoji="0" lang="ko-KR" altLang="en-US" sz="3300">
                <a:ea typeface="나눔고딕" pitchFamily="50" charset="-128"/>
              </a:rPr>
              <a:t> 한국어 공부해요</a:t>
            </a:r>
            <a:r>
              <a:rPr kumimoji="0" lang="en-US" altLang="ko-KR" sz="3300">
                <a:ea typeface="나눔고딕" pitchFamily="50" charset="-128"/>
              </a:rPr>
              <a:t>?</a:t>
            </a:r>
          </a:p>
          <a:p>
            <a:pPr algn="ctr" latinLnBrk="0">
              <a:lnSpc>
                <a:spcPts val="3075"/>
              </a:lnSpc>
            </a:pPr>
            <a:endParaRPr kumimoji="0" lang="en-US" altLang="en-US" sz="3300">
              <a:ea typeface="나눔고딕" pitchFamily="50" charset="-128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  <p:graphicFrame>
        <p:nvGraphicFramePr>
          <p:cNvPr id="10" name="Content Placeholder 4"/>
          <p:cNvGraphicFramePr>
            <a:graphicFrameLocks noGrp="1"/>
          </p:cNvGraphicFramePr>
          <p:nvPr/>
        </p:nvGraphicFramePr>
        <p:xfrm>
          <a:off x="906463" y="442913"/>
          <a:ext cx="7369175" cy="518160"/>
        </p:xfrm>
        <a:graphic>
          <a:graphicData uri="http://schemas.openxmlformats.org/drawingml/2006/table">
            <a:tbl>
              <a:tblPr/>
              <a:tblGrid>
                <a:gridCol w="3529012">
                  <a:extLst>
                    <a:ext uri="{9D8B030D-6E8A-4147-A177-3AD203B41FA5}">
                      <a16:colId xmlns:a16="http://schemas.microsoft.com/office/drawing/2014/main" val="1724976151"/>
                    </a:ext>
                  </a:extLst>
                </a:gridCol>
                <a:gridCol w="3840163">
                  <a:extLst>
                    <a:ext uri="{9D8B030D-6E8A-4147-A177-3AD203B41FA5}">
                      <a16:colId xmlns:a16="http://schemas.microsoft.com/office/drawing/2014/main" val="1762563690"/>
                    </a:ext>
                  </a:extLst>
                </a:gridCol>
              </a:tblGrid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굴림" charset="-127"/>
                        </a:rPr>
                        <a:t>Conversation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B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ＭＳ Ｐゴシック" panose="020B0600070205080204" pitchFamily="34" charset="-128"/>
                          <a:cs typeface="Arial Black" panose="020B0A04020102020204" pitchFamily="34" charset="0"/>
                        </a:rPr>
                        <a:t>New</a:t>
                      </a:r>
                      <a:r>
                        <a:rPr kumimoji="0" lang="ja-JP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ＭＳ Ｐゴシック" panose="020B0600070205080204" pitchFamily="34" charset="-128"/>
                          <a:cs typeface="Arial Black" panose="020B0A04020102020204" pitchFamily="34" charset="0"/>
                        </a:rPr>
                        <a:t> </a:t>
                      </a:r>
                      <a:r>
                        <a:rPr kumimoji="0" lang="en-US" altLang="ja-JP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ＭＳ Ｐゴシック" panose="020B0600070205080204" pitchFamily="34" charset="-128"/>
                          <a:cs typeface="Arial Black" panose="020B0A04020102020204" pitchFamily="34" charset="0"/>
                        </a:rPr>
                        <a:t>Expressions</a:t>
                      </a:r>
                      <a:endParaRPr kumimoji="0" lang="en-US" altLang="ko-KR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ＭＳ Ｐゴシック" panose="020B0600070205080204" pitchFamily="34" charset="-128"/>
                        <a:cs typeface="Arial Black" panose="020B0A040201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E6B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4738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 noGrp="1"/>
          </p:cNvGraphicFramePr>
          <p:nvPr/>
        </p:nvGraphicFramePr>
        <p:xfrm>
          <a:off x="1000125" y="701675"/>
          <a:ext cx="7369175" cy="518160"/>
        </p:xfrm>
        <a:graphic>
          <a:graphicData uri="http://schemas.openxmlformats.org/drawingml/2006/table">
            <a:tbl>
              <a:tblPr/>
              <a:tblGrid>
                <a:gridCol w="3530600">
                  <a:extLst>
                    <a:ext uri="{9D8B030D-6E8A-4147-A177-3AD203B41FA5}">
                      <a16:colId xmlns:a16="http://schemas.microsoft.com/office/drawing/2014/main" val="2354366776"/>
                    </a:ext>
                  </a:extLst>
                </a:gridCol>
                <a:gridCol w="3838575">
                  <a:extLst>
                    <a:ext uri="{9D8B030D-6E8A-4147-A177-3AD203B41FA5}">
                      <a16:colId xmlns:a16="http://schemas.microsoft.com/office/drawing/2014/main" val="319645225"/>
                    </a:ext>
                  </a:extLst>
                </a:gridCol>
              </a:tblGrid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굴림" charset="-127"/>
                        </a:rPr>
                        <a:t>Conversation </a:t>
                      </a: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맑은 고딕" panose="020B0503020000020004" pitchFamily="34" charset="-127"/>
                          <a:cs typeface="Arial Black" panose="020B0A04020102020204" pitchFamily="34" charset="0"/>
                        </a:rPr>
                        <a:t>1</a:t>
                      </a:r>
                      <a:endParaRPr kumimoji="0" lang="en-US" altLang="ko-KR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6B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ja-JP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ＭＳ Ｐゴシック" panose="020B0600070205080204" pitchFamily="34" charset="-128"/>
                          <a:cs typeface="Arial Black" panose="020B0A04020102020204" pitchFamily="34" charset="0"/>
                        </a:rPr>
                        <a:t>New</a:t>
                      </a:r>
                      <a:r>
                        <a:rPr kumimoji="0" lang="ja-JP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ＭＳ Ｐゴシック" panose="020B0600070205080204" pitchFamily="34" charset="-128"/>
                          <a:cs typeface="Arial Black" panose="020B0A04020102020204" pitchFamily="34" charset="0"/>
                        </a:rPr>
                        <a:t> </a:t>
                      </a:r>
                      <a:r>
                        <a:rPr kumimoji="0" lang="en-US" altLang="ja-JP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ＭＳ Ｐゴシック" panose="020B0600070205080204" pitchFamily="34" charset="-128"/>
                          <a:cs typeface="Arial Black" panose="020B0A04020102020204" pitchFamily="34" charset="0"/>
                        </a:rPr>
                        <a:t>Expressions</a:t>
                      </a:r>
                      <a:endParaRPr kumimoji="0" lang="en-US" altLang="ko-KR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ＭＳ Ｐゴシック" panose="020B0600070205080204" pitchFamily="34" charset="-128"/>
                        <a:cs typeface="Arial Black" panose="020B0A040201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E6B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817383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469900" y="4159250"/>
            <a:ext cx="8174038" cy="2189163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3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82638" y="4357688"/>
            <a:ext cx="786130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400" b="1">
                <a:ea typeface="나눔고딕" pitchFamily="50" charset="-128"/>
              </a:rPr>
              <a:t>광화문</a:t>
            </a:r>
            <a:r>
              <a:rPr kumimoji="0" lang="en-US" altLang="ko-KR" sz="2400">
                <a:ea typeface="나눔고딕" pitchFamily="50" charset="-128"/>
              </a:rPr>
              <a:t> is the main gate of </a:t>
            </a:r>
            <a:r>
              <a:rPr kumimoji="0" lang="ko-KR" altLang="en-US" sz="2400">
                <a:ea typeface="나눔고딕" pitchFamily="50" charset="-128"/>
              </a:rPr>
              <a:t>경복궁</a:t>
            </a:r>
            <a:r>
              <a:rPr kumimoji="0" lang="en-US" altLang="ko-KR" sz="2400">
                <a:ea typeface="나눔고딕" pitchFamily="50" charset="-128"/>
              </a:rPr>
              <a:t>,</a:t>
            </a:r>
            <a:r>
              <a:rPr kumimoji="0" lang="ko-KR" altLang="en-US" sz="2400">
                <a:ea typeface="나눔고딕" pitchFamily="50" charset="-128"/>
              </a:rPr>
              <a:t> </a:t>
            </a:r>
            <a:r>
              <a:rPr kumimoji="0" lang="en-US" altLang="ko-KR" sz="2400">
                <a:ea typeface="나눔고딕" pitchFamily="50" charset="-128"/>
              </a:rPr>
              <a:t>which was built in1399. The municipal government launched the project with an aim to build a signature landmark for</a:t>
            </a:r>
            <a:r>
              <a:rPr kumimoji="0" lang="ko-KR" altLang="en-US" sz="2400">
                <a:ea typeface="나눔고딕" pitchFamily="50" charset="-128"/>
              </a:rPr>
              <a:t> </a:t>
            </a:r>
            <a:r>
              <a:rPr kumimoji="0" lang="en-US" altLang="ko-KR" sz="2400">
                <a:ea typeface="나눔고딕" pitchFamily="50" charset="-128"/>
              </a:rPr>
              <a:t>Seoul, and as a result, </a:t>
            </a:r>
            <a:r>
              <a:rPr kumimoji="0" lang="ko-KR" altLang="en-US" sz="2400">
                <a:ea typeface="나눔고딕" pitchFamily="50" charset="-128"/>
              </a:rPr>
              <a:t>광화문 </a:t>
            </a:r>
            <a:r>
              <a:rPr kumimoji="0" lang="en-US" altLang="ko-KR" sz="2400">
                <a:ea typeface="나눔고딕" pitchFamily="50" charset="-128"/>
              </a:rPr>
              <a:t>Kwanghwmun </a:t>
            </a:r>
            <a:r>
              <a:rPr kumimoji="0" lang="ko-KR" altLang="en-US" sz="2400">
                <a:ea typeface="나눔고딕" pitchFamily="50" charset="-128"/>
              </a:rPr>
              <a:t>광장 </a:t>
            </a:r>
            <a:r>
              <a:rPr kumimoji="0" lang="en-US" altLang="ko-KR" sz="2400">
                <a:ea typeface="나눔고딕" pitchFamily="50" charset="-128"/>
              </a:rPr>
              <a:t>Plaza opened to the public on August of 2009.</a:t>
            </a:r>
          </a:p>
        </p:txBody>
      </p:sp>
      <p:pic>
        <p:nvPicPr>
          <p:cNvPr id="11276" name="Picture 1" descr="gwanghwamun-636113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5" r="8469" b="6422"/>
          <a:stretch>
            <a:fillRect/>
          </a:stretch>
        </p:blipFill>
        <p:spPr bwMode="auto">
          <a:xfrm>
            <a:off x="5059363" y="1868488"/>
            <a:ext cx="334010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Picture 2" descr="gyeongbok-palace-806489_19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r="5469" b="9534"/>
          <a:stretch>
            <a:fillRect/>
          </a:stretch>
        </p:blipFill>
        <p:spPr bwMode="auto">
          <a:xfrm>
            <a:off x="1000125" y="1868488"/>
            <a:ext cx="3449638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50081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  <p:graphicFrame>
        <p:nvGraphicFramePr>
          <p:cNvPr id="8" name="Content Placeholder 4"/>
          <p:cNvGraphicFramePr>
            <a:graphicFrameLocks noGrp="1"/>
          </p:cNvGraphicFramePr>
          <p:nvPr/>
        </p:nvGraphicFramePr>
        <p:xfrm>
          <a:off x="1008063" y="1255713"/>
          <a:ext cx="7369175" cy="518160"/>
        </p:xfrm>
        <a:graphic>
          <a:graphicData uri="http://schemas.openxmlformats.org/drawingml/2006/table">
            <a:tbl>
              <a:tblPr/>
              <a:tblGrid>
                <a:gridCol w="7369175">
                  <a:extLst>
                    <a:ext uri="{9D8B030D-6E8A-4147-A177-3AD203B41FA5}">
                      <a16:colId xmlns:a16="http://schemas.microsoft.com/office/drawing/2014/main" val="1796561526"/>
                    </a:ext>
                  </a:extLst>
                </a:gridCol>
              </a:tblGrid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맑은 고딕" panose="020B0503020000020004" pitchFamily="34" charset="-127"/>
                          <a:cs typeface="Arial Black" panose="020B0A04020102020204" pitchFamily="34" charset="0"/>
                        </a:rPr>
                        <a:t>광화문 광장 </a:t>
                      </a:r>
                      <a:r>
                        <a:rPr kumimoji="0" lang="ko-KR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나눔고딕" pitchFamily="50" charset="-128"/>
                          <a:cs typeface="Arial Black" panose="020B0A04020102020204" pitchFamily="34" charset="0"/>
                        </a:rPr>
                        <a:t>(</a:t>
                      </a: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  <a:ea typeface="나눔고딕" pitchFamily="50" charset="-128"/>
                          <a:cs typeface="Arial Black" panose="020B0A04020102020204" pitchFamily="34" charset="0"/>
                        </a:rPr>
                        <a:t>The Kwanghwamun Plaza)</a:t>
                      </a:r>
                      <a:endParaRPr kumimoji="0" lang="en-US" altLang="ko-KR" sz="2800" b="1" i="0" u="none" strike="noStrike" cap="none" normalizeH="0" baseline="0" smtClean="0">
                        <a:ln>
                          <a:noFill/>
                        </a:ln>
                        <a:solidFill>
                          <a:srgbClr val="595959"/>
                        </a:solidFill>
                        <a:effectLst/>
                        <a:latin typeface="Arial Black" panose="020B0A04020102020204" pitchFamily="34" charset="0"/>
                        <a:ea typeface="나눔고딕" pitchFamily="50" charset="-128"/>
                        <a:cs typeface="Arial Black" panose="020B0A040201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1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02165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/>
        </p:nvGraphicFramePr>
        <p:xfrm>
          <a:off x="1000125" y="701675"/>
          <a:ext cx="7369175" cy="518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6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dirty="0" smtClean="0">
                          <a:ea typeface="나눔고딕"/>
                          <a:cs typeface="나눔고딕"/>
                        </a:rPr>
                        <a:t>광화문 광장</a:t>
                      </a:r>
                      <a:r>
                        <a:rPr lang="ko-KR" altLang="ko-KR" sz="2800" b="1" dirty="0" smtClean="0"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ko-KR" sz="28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en-US" altLang="ko-KR" sz="28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a typeface="나눔고딕"/>
                          <a:cs typeface="나눔고딕"/>
                        </a:rPr>
                        <a:t>The </a:t>
                      </a:r>
                      <a:r>
                        <a:rPr lang="en-US" altLang="ko-KR" sz="280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a typeface="나눔고딕"/>
                          <a:cs typeface="나눔고딕"/>
                        </a:rPr>
                        <a:t>Kwanghwamun</a:t>
                      </a:r>
                      <a:r>
                        <a:rPr lang="en-US" altLang="ko-KR" sz="28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a typeface="나눔고딕"/>
                          <a:cs typeface="나눔고딕"/>
                        </a:rPr>
                        <a:t> Plaza)</a:t>
                      </a:r>
                    </a:p>
                  </a:txBody>
                  <a:tcPr marL="91441" marR="91441" marT="45664" marB="45664"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357188" y="4159250"/>
            <a:ext cx="8286750" cy="2324100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3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5938" y="4203700"/>
            <a:ext cx="8337550" cy="24161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/>
                <a:cs typeface="나눔고딕"/>
              </a:rPr>
              <a:t>Youtube</a:t>
            </a:r>
            <a:r>
              <a:rPr kumimoji="0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/>
                <a:cs typeface="나눔고딕"/>
              </a:rPr>
              <a:t> </a:t>
            </a:r>
            <a:r>
              <a:rPr kumimoji="0" lang="en-US" altLang="ko-KR" sz="1100" dirty="0">
                <a:latin typeface="+mn-lt"/>
                <a:ea typeface="+mn-ea"/>
                <a:hlinkClick r:id="rId2"/>
              </a:rPr>
              <a:t>Expedia</a:t>
            </a:r>
            <a:r>
              <a:rPr kumimoji="0" lang="en-US" altLang="ko-KR" sz="1100" dirty="0">
                <a:latin typeface="+mn-lt"/>
                <a:ea typeface="+mn-ea"/>
              </a:rPr>
              <a:t> </a:t>
            </a:r>
            <a:r>
              <a:rPr kumimoji="0" lang="en-US" altLang="ko-KR" sz="1100" dirty="0">
                <a:latin typeface="+mn-lt"/>
                <a:ea typeface="+mn-ea"/>
              </a:rPr>
              <a:t>Published </a:t>
            </a:r>
            <a:r>
              <a:rPr kumimoji="0" lang="en-US" altLang="ko-KR" sz="1100" dirty="0">
                <a:latin typeface="+mn-lt"/>
                <a:ea typeface="+mn-ea"/>
              </a:rPr>
              <a:t>on Sep 12, </a:t>
            </a:r>
            <a:r>
              <a:rPr kumimoji="0" lang="en-US" altLang="ko-KR" sz="1100" dirty="0">
                <a:latin typeface="+mn-lt"/>
                <a:ea typeface="+mn-ea"/>
              </a:rPr>
              <a:t>2017</a:t>
            </a:r>
            <a:r>
              <a:rPr kumimoji="0"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/>
                <a:cs typeface="나눔고딕"/>
              </a:rPr>
              <a:t>  </a:t>
            </a:r>
            <a:r>
              <a:rPr kumimoji="0"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/>
                <a:cs typeface="나눔고딕"/>
                <a:hlinkClick r:id="rId3"/>
              </a:rPr>
              <a:t>https</a:t>
            </a:r>
            <a:r>
              <a:rPr kumimoji="0"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/>
                <a:cs typeface="나눔고딕"/>
                <a:hlinkClick r:id="rId3"/>
              </a:rPr>
              <a:t>://</a:t>
            </a:r>
            <a:r>
              <a:rPr kumimoji="0"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/>
                <a:cs typeface="나눔고딕"/>
                <a:hlinkClick r:id="rId3"/>
              </a:rPr>
              <a:t>www.youtube.com/watch?v=sr3O7ArQTYY</a:t>
            </a:r>
            <a:endParaRPr kumimoji="0"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나눔고딕"/>
              <a:cs typeface="나눔고딕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/>
                <a:cs typeface="나눔고딕"/>
              </a:rPr>
              <a:t>2:20 – 2:40 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>
                <a:latin typeface="+mn-lt"/>
                <a:ea typeface="+mn-ea"/>
                <a:hlinkClick r:id="rId4"/>
              </a:rPr>
              <a:t>ARIRANG CULTURE</a:t>
            </a:r>
            <a:r>
              <a:rPr kumimoji="0" lang="en-US" altLang="ko-KR" sz="1100" dirty="0">
                <a:latin typeface="+mn-lt"/>
                <a:ea typeface="+mn-ea"/>
              </a:rPr>
              <a:t>  Published </a:t>
            </a:r>
            <a:r>
              <a:rPr kumimoji="0" lang="en-US" altLang="ko-KR" sz="1100" dirty="0">
                <a:latin typeface="+mn-lt"/>
                <a:ea typeface="+mn-ea"/>
              </a:rPr>
              <a:t>on Oct 5, </a:t>
            </a:r>
            <a:r>
              <a:rPr kumimoji="0" lang="en-US" altLang="ko-KR" sz="1100" dirty="0">
                <a:latin typeface="+mn-lt"/>
                <a:ea typeface="+mn-ea"/>
              </a:rPr>
              <a:t>2014 </a:t>
            </a:r>
            <a:r>
              <a:rPr kumimoji="0"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/>
                <a:cs typeface="나눔고딕"/>
                <a:hlinkClick r:id="rId5"/>
              </a:rPr>
              <a:t>https</a:t>
            </a:r>
            <a:r>
              <a:rPr kumimoji="0"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/>
                <a:cs typeface="나눔고딕"/>
                <a:hlinkClick r:id="rId5"/>
              </a:rPr>
              <a:t>://</a:t>
            </a:r>
            <a:r>
              <a:rPr kumimoji="0" lang="en-US" altLang="ko-KR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/>
                <a:cs typeface="나눔고딕"/>
                <a:hlinkClick r:id="rId5"/>
              </a:rPr>
              <a:t>www.youtube.com/watch?v=Scfx-qGasqU</a:t>
            </a:r>
            <a:endParaRPr kumimoji="0" lang="en-US" altLang="ko-KR" sz="15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/>
                <a:cs typeface="나눔고딕"/>
              </a:rPr>
              <a:t>처음부터 </a:t>
            </a:r>
            <a:r>
              <a:rPr kumimoji="0"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/>
                <a:cs typeface="나눔고딕"/>
              </a:rPr>
              <a:t>– 1:13</a:t>
            </a:r>
            <a:r>
              <a:rPr kumimoji="0" lang="ko-KR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/>
                <a:cs typeface="나눔고딕"/>
              </a:rPr>
              <a:t>까지만</a:t>
            </a:r>
            <a:r>
              <a:rPr kumimoji="0"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/>
                <a:cs typeface="나눔고딕"/>
              </a:rPr>
              <a:t>.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/>
                <a:cs typeface="나눔고딕"/>
              </a:rPr>
              <a:t> 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/>
                <a:cs typeface="나눔고딕"/>
                <a:hlinkClick r:id="rId6"/>
              </a:rPr>
              <a:t>광화문 총체적 설명</a:t>
            </a:r>
            <a:r>
              <a:rPr kumimoji="0" lang="ko-KR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/>
                <a:cs typeface="나눔고딕"/>
              </a:rPr>
              <a:t>  </a:t>
            </a:r>
            <a:r>
              <a:rPr kumimoji="0" lang="en-US" altLang="ko-KR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/>
                <a:cs typeface="나눔고딕"/>
                <a:hlinkClick r:id="rId7"/>
              </a:rPr>
              <a:t>https</a:t>
            </a:r>
            <a:r>
              <a:rPr kumimoji="0" lang="en-US" altLang="ko-KR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/>
                <a:cs typeface="나눔고딕"/>
                <a:hlinkClick r:id="rId7"/>
              </a:rPr>
              <a:t>://</a:t>
            </a:r>
            <a:r>
              <a:rPr kumimoji="0" lang="en-US" altLang="ko-KR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/>
                <a:cs typeface="나눔고딕"/>
                <a:hlinkClick r:id="rId7"/>
              </a:rPr>
              <a:t>www.youtube.com/watch?v=ehxaL6NgfTU</a:t>
            </a:r>
            <a:endParaRPr kumimoji="0" lang="en-US" altLang="ko-KR" sz="15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나눔고딕"/>
              <a:cs typeface="나눔고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500813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altLang="ko-KR" dirty="0" err="1"/>
              <a:t>Wonhee</a:t>
            </a:r>
            <a:r>
              <a:rPr lang="en-US" altLang="ko-KR" dirty="0"/>
              <a:t> Lee </a:t>
            </a:r>
            <a:r>
              <a:rPr lang="ko-KR" altLang="en-US" dirty="0"/>
              <a:t>이원희 선생님 </a:t>
            </a:r>
            <a:endParaRPr lang="en-US" dirty="0"/>
          </a:p>
        </p:txBody>
      </p:sp>
      <p:pic>
        <p:nvPicPr>
          <p:cNvPr id="12299" name="Picture 2" descr="Image result for gwanghwamun squar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1365250"/>
            <a:ext cx="3249613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Picture 4" descr="Image result for gwanghwamun squar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63" y="1365250"/>
            <a:ext cx="355600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/>
        </p:nvGraphicFramePr>
        <p:xfrm>
          <a:off x="1000125" y="477838"/>
          <a:ext cx="7369175" cy="5180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1" marR="91441" marT="45657" marB="45657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서울 날씨가 참 좋</a:t>
                      </a:r>
                      <a:r>
                        <a:rPr lang="ko-KR" altLang="en-US" sz="2400" b="1" dirty="0" smtClean="0">
                          <a:solidFill>
                            <a:srgbClr val="FF0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지요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</a:p>
                  </a:txBody>
                  <a:tcPr marL="91441" marR="91441" marT="45657" marB="45657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L8C1.mp3">
            <a:hlinkClick r:id="" action="ppaction://media"/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9" y="733143"/>
            <a:ext cx="473525" cy="405305"/>
          </a:xfrm>
          <a:prstGeom prst="rect">
            <a:avLst/>
          </a:prstGeom>
        </p:spPr>
      </p:pic>
      <p:pic>
        <p:nvPicPr>
          <p:cNvPr id="15371" name="Picture 2" descr="BL8_C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38" y="2932113"/>
            <a:ext cx="3152775" cy="266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2" name="TextBox 4"/>
          <p:cNvSpPr txBox="1">
            <a:spLocks noChangeArrowheads="1"/>
          </p:cNvSpPr>
          <p:nvPr/>
        </p:nvSpPr>
        <p:spPr bwMode="auto">
          <a:xfrm>
            <a:off x="266700" y="1778000"/>
            <a:ext cx="8758238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ko-KR" altLang="en-US" sz="24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:   </a:t>
            </a:r>
            <a:r>
              <a:rPr kumimoji="0" lang="ko-KR" altLang="en-US" sz="2400" b="1">
                <a:latin typeface="나눔고딕" pitchFamily="50" charset="-128"/>
                <a:ea typeface="나눔고딕" pitchFamily="50" charset="-128"/>
              </a:rPr>
              <a:t>마크 씨</a:t>
            </a: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, </a:t>
            </a:r>
            <a:r>
              <a:rPr kumimoji="0" lang="ko-KR" altLang="en-US" sz="2400" b="1">
                <a:latin typeface="나눔고딕" pitchFamily="50" charset="-128"/>
                <a:ea typeface="나눔고딕" pitchFamily="50" charset="-128"/>
              </a:rPr>
              <a:t>서울 날씨가 참 </a:t>
            </a:r>
            <a:r>
              <a:rPr kumimoji="0" lang="ko-KR" altLang="en-US" sz="2400" b="1">
                <a:solidFill>
                  <a:srgbClr val="000000"/>
                </a:solidFill>
                <a:latin typeface="나눔고딕" pitchFamily="50" charset="-128"/>
                <a:ea typeface="나눔고딕" pitchFamily="50" charset="-128"/>
              </a:rPr>
              <a:t>좋</a:t>
            </a:r>
            <a:r>
              <a:rPr kumimoji="0" lang="ko-KR" altLang="en-US" sz="2400" b="1">
                <a:solidFill>
                  <a:srgbClr val="FF0000"/>
                </a:solidFill>
                <a:latin typeface="나눔고딕" pitchFamily="50" charset="-128"/>
                <a:ea typeface="나눔고딕" pitchFamily="50" charset="-128"/>
              </a:rPr>
              <a:t>지요</a:t>
            </a:r>
            <a:r>
              <a:rPr kumimoji="0" lang="en-US" altLang="ko-KR" sz="2400" b="1">
                <a:solidFill>
                  <a:srgbClr val="000000"/>
                </a:solidFill>
                <a:latin typeface="나눔고딕" pitchFamily="50" charset="-128"/>
                <a:ea typeface="나눔고딕" pitchFamily="50" charset="-128"/>
              </a:rPr>
              <a:t>? 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4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마크</a:t>
            </a:r>
            <a:r>
              <a:rPr kumimoji="0" lang="en-US" altLang="ko-KR" sz="24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: 	   </a:t>
            </a:r>
            <a:r>
              <a:rPr kumimoji="0" lang="ko-KR" altLang="en-US" sz="24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네</a:t>
            </a:r>
            <a:r>
              <a:rPr kumimoji="0" lang="en-US" altLang="ko-KR" sz="24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, </a:t>
            </a:r>
            <a:r>
              <a:rPr kumimoji="0" lang="ko-KR" altLang="en-US" sz="24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아주 따뜻해요</a:t>
            </a:r>
            <a:r>
              <a:rPr kumimoji="0" lang="en-US" altLang="ko-KR" sz="24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. </a:t>
            </a:r>
            <a:r>
              <a:rPr kumimoji="0" lang="ko-KR" altLang="en-US" sz="24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저는 서울의 봄 날씨를 아주 좋아해요</a:t>
            </a:r>
            <a:r>
              <a:rPr kumimoji="0" lang="en-US" altLang="ko-KR" sz="24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. </a:t>
            </a:r>
          </a:p>
          <a:p>
            <a:pPr latinLnBrk="0">
              <a:lnSpc>
                <a:spcPct val="150000"/>
              </a:lnSpc>
            </a:pPr>
            <a:endParaRPr kumimoji="0" lang="en-US" altLang="ko-KR" b="1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15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15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1500" b="1">
                <a:latin typeface="나눔고딕" pitchFamily="50" charset="-128"/>
                <a:ea typeface="나눔고딕" pitchFamily="50" charset="-128"/>
              </a:rPr>
              <a:t>저도 그래요</a:t>
            </a:r>
            <a:r>
              <a:rPr kumimoji="0" lang="en-US" altLang="ko-KR" sz="1500" b="1">
                <a:latin typeface="나눔고딕" pitchFamily="50" charset="-128"/>
                <a:ea typeface="나눔고딕" pitchFamily="50" charset="-128"/>
              </a:rPr>
              <a:t>. </a:t>
            </a:r>
            <a:r>
              <a:rPr kumimoji="0" lang="ko-KR" altLang="en-US" sz="1500" b="1">
                <a:latin typeface="나눔고딕" pitchFamily="50" charset="-128"/>
                <a:ea typeface="나눔고딕" pitchFamily="50" charset="-128"/>
              </a:rPr>
              <a:t>그런데</a:t>
            </a:r>
            <a:r>
              <a:rPr kumimoji="0" lang="en-US" altLang="ko-KR" sz="1500" b="1">
                <a:latin typeface="나눔고딕" pitchFamily="50" charset="-128"/>
                <a:ea typeface="나눔고딕" pitchFamily="50" charset="-128"/>
              </a:rPr>
              <a:t> </a:t>
            </a:r>
            <a:r>
              <a:rPr kumimoji="0" lang="ko-KR" altLang="en-US" sz="1500" b="1">
                <a:latin typeface="나눔고딕" pitchFamily="50" charset="-128"/>
                <a:ea typeface="나눔고딕" pitchFamily="50" charset="-128"/>
              </a:rPr>
              <a:t>마크 씨</a:t>
            </a:r>
            <a:r>
              <a:rPr kumimoji="0" lang="en-US" altLang="ko-KR" sz="1500" b="1">
                <a:latin typeface="나눔고딕" pitchFamily="50" charset="-128"/>
                <a:ea typeface="나눔고딕" pitchFamily="50" charset="-128"/>
              </a:rPr>
              <a:t>, </a:t>
            </a:r>
            <a:r>
              <a:rPr kumimoji="0" lang="ko-KR" altLang="en-US" sz="1500" b="1">
                <a:latin typeface="나눔고딕" pitchFamily="50" charset="-128"/>
                <a:ea typeface="나눔고딕" pitchFamily="50" charset="-128"/>
              </a:rPr>
              <a:t>이번 일요일에 시간 있어요</a:t>
            </a:r>
            <a:r>
              <a:rPr kumimoji="0" lang="en-US" altLang="ko-KR" sz="1500" b="1">
                <a:latin typeface="나눔고딕" pitchFamily="50" charset="-128"/>
                <a:ea typeface="나눔고딕" pitchFamily="50" charset="-128"/>
              </a:rPr>
              <a:t>? 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15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마크</a:t>
            </a:r>
            <a:r>
              <a:rPr kumimoji="0" lang="en-US" altLang="ko-KR" sz="15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: 	     	</a:t>
            </a:r>
            <a:r>
              <a:rPr kumimoji="0" lang="ko-KR" altLang="en-US" sz="15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네</a:t>
            </a:r>
            <a:r>
              <a:rPr kumimoji="0" lang="en-US" altLang="ko-KR" sz="15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, </a:t>
            </a:r>
            <a:r>
              <a:rPr kumimoji="0" lang="ko-KR" altLang="en-US" sz="15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괜찮아요</a:t>
            </a:r>
            <a:r>
              <a:rPr kumimoji="0" lang="en-US" altLang="ko-KR" sz="15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. </a:t>
            </a:r>
            <a:r>
              <a:rPr kumimoji="0" lang="ko-KR" altLang="en-US" sz="15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왜요</a:t>
            </a:r>
            <a:r>
              <a:rPr kumimoji="0" lang="en-US" altLang="ko-KR" sz="15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? 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15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1500" b="1">
                <a:latin typeface="나눔고딕" pitchFamily="50" charset="-128"/>
                <a:ea typeface="나눔고딕" pitchFamily="50" charset="-128"/>
              </a:rPr>
              <a:t>: 		</a:t>
            </a:r>
            <a:r>
              <a:rPr kumimoji="0" lang="ko-KR" altLang="en-US" sz="1500" b="1">
                <a:latin typeface="나눔고딕" pitchFamily="50" charset="-128"/>
                <a:ea typeface="나눔고딕" pitchFamily="50" charset="-128"/>
              </a:rPr>
              <a:t>저하고 같이 광화문광장에 가요</a:t>
            </a:r>
            <a:r>
              <a:rPr kumimoji="0" lang="en-US" altLang="ko-KR" sz="1500" b="1">
                <a:latin typeface="나눔고딕" pitchFamily="50" charset="-128"/>
                <a:ea typeface="나눔고딕" pitchFamily="50" charset="-128"/>
              </a:rPr>
              <a:t>. 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15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마크</a:t>
            </a:r>
            <a:r>
              <a:rPr kumimoji="0" lang="en-US" altLang="ko-KR" sz="15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: 	     	</a:t>
            </a:r>
            <a:r>
              <a:rPr kumimoji="0" lang="ko-KR" altLang="en-US" sz="15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좋아요</a:t>
            </a:r>
            <a:r>
              <a:rPr kumimoji="0" lang="en-US" altLang="ko-KR" sz="15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. </a:t>
            </a:r>
            <a:r>
              <a:rPr kumimoji="0" lang="ko-KR" altLang="en-US" sz="15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몇 시에 만나요</a:t>
            </a:r>
            <a:r>
              <a:rPr kumimoji="0" lang="en-US" altLang="ko-KR" sz="15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? 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15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1500" b="1">
                <a:latin typeface="나눔고딕" pitchFamily="50" charset="-128"/>
                <a:ea typeface="나눔고딕" pitchFamily="50" charset="-128"/>
              </a:rPr>
              <a:t>: 		3</a:t>
            </a:r>
            <a:r>
              <a:rPr kumimoji="0" lang="ko-KR" altLang="en-US" sz="1500" b="1">
                <a:latin typeface="나눔고딕" pitchFamily="50" charset="-128"/>
                <a:ea typeface="나눔고딕" pitchFamily="50" charset="-128"/>
              </a:rPr>
              <a:t>시에 광화문광장에서 만나요</a:t>
            </a:r>
            <a:r>
              <a:rPr kumimoji="0" lang="en-US" altLang="ko-KR" sz="1500" b="1">
                <a:latin typeface="나눔고딕" pitchFamily="50" charset="-128"/>
                <a:ea typeface="나눔고딕" pitchFamily="50" charset="-128"/>
              </a:rPr>
              <a:t>. 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15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마크</a:t>
            </a:r>
            <a:r>
              <a:rPr kumimoji="0" lang="en-US" altLang="ko-KR" sz="15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: 	     	</a:t>
            </a:r>
            <a:r>
              <a:rPr kumimoji="0" lang="ko-KR" altLang="en-US" sz="15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참</a:t>
            </a:r>
            <a:r>
              <a:rPr kumimoji="0" lang="en-US" altLang="ko-KR" sz="15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, </a:t>
            </a:r>
            <a:r>
              <a:rPr kumimoji="0" lang="ko-KR" altLang="en-US" sz="15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여기서 광화문까지 어떻게 가요</a:t>
            </a:r>
            <a:r>
              <a:rPr kumimoji="0" lang="en-US" altLang="ko-KR" sz="15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15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1500" b="1">
                <a:latin typeface="나눔고딕" pitchFamily="50" charset="-128"/>
                <a:ea typeface="나눔고딕" pitchFamily="50" charset="-128"/>
              </a:rPr>
              <a:t>:     		162</a:t>
            </a:r>
            <a:r>
              <a:rPr kumimoji="0" lang="ko-KR" altLang="en-US" sz="1500" b="1">
                <a:latin typeface="나눔고딕" pitchFamily="50" charset="-128"/>
                <a:ea typeface="나눔고딕" pitchFamily="50" charset="-128"/>
              </a:rPr>
              <a:t>번 버스를 타고 서점 앞에서 내리세요</a:t>
            </a:r>
            <a:r>
              <a:rPr kumimoji="0" lang="en-US" altLang="ko-KR" sz="1500" b="1">
                <a:latin typeface="나눔고딕" pitchFamily="50" charset="-128"/>
                <a:ea typeface="나눔고딕" pitchFamily="50" charset="-128"/>
              </a:rPr>
              <a:t>. </a:t>
            </a:r>
          </a:p>
          <a:p>
            <a:pPr latinLnBrk="0">
              <a:lnSpc>
                <a:spcPct val="150000"/>
              </a:lnSpc>
            </a:pPr>
            <a:r>
              <a:rPr kumimoji="0" lang="en-US" altLang="ko-KR" sz="1500" b="1">
                <a:latin typeface="나눔고딕" pitchFamily="50" charset="-128"/>
                <a:ea typeface="나눔고딕" pitchFamily="50" charset="-128"/>
              </a:rPr>
              <a:t>	      		</a:t>
            </a:r>
            <a:r>
              <a:rPr kumimoji="0" lang="ko-KR" altLang="en-US" sz="1500" b="1">
                <a:latin typeface="나눔고딕" pitchFamily="50" charset="-128"/>
                <a:ea typeface="나눔고딕" pitchFamily="50" charset="-128"/>
              </a:rPr>
              <a:t>광화문광장은 서점 건너편에 있어요</a:t>
            </a:r>
            <a:r>
              <a:rPr kumimoji="0" lang="en-US" altLang="ko-KR" sz="1500" b="1">
                <a:latin typeface="나눔고딕" pitchFamily="50" charset="-128"/>
                <a:ea typeface="나눔고딕" pitchFamily="50" charset="-128"/>
              </a:rPr>
              <a:t>. 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4293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altLang="ko-KR" dirty="0" err="1"/>
              <a:t>Wonhee</a:t>
            </a:r>
            <a:r>
              <a:rPr lang="en-US" altLang="ko-KR" dirty="0"/>
              <a:t> Lee </a:t>
            </a:r>
            <a:r>
              <a:rPr lang="ko-KR" altLang="en-US" dirty="0"/>
              <a:t>이원희 선생님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225425" y="406400"/>
          <a:ext cx="8774113" cy="8837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2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265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8" marR="91448" marT="45654" marB="45654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b="1" dirty="0" smtClean="0"/>
                        <a:t>Seeking agreement: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지요</a:t>
                      </a:r>
                      <a:r>
                        <a:rPr lang="ko-KR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r>
                        <a:rPr lang="en-US" altLang="ko-KR" sz="2200" dirty="0" smtClean="0">
                          <a:ea typeface="나눔고딕"/>
                          <a:cs typeface="나눔고딕"/>
                        </a:rPr>
                        <a:t>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 smtClean="0">
                          <a:ea typeface="나눔고딕"/>
                          <a:cs typeface="나눔고딕"/>
                        </a:rPr>
                        <a:t>‘is that right’ or ‘... isn’t it?’ 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91448" marR="91448" marT="45654" marB="45654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85775" y="1449388"/>
            <a:ext cx="8253413" cy="1458912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300" dirty="0">
              <a:solidFill>
                <a:srgbClr val="000000"/>
              </a:solidFill>
            </a:endParaRPr>
          </a:p>
        </p:txBody>
      </p:sp>
      <p:sp>
        <p:nvSpPr>
          <p:cNvPr id="16395" name="TextBox 1"/>
          <p:cNvSpPr txBox="1">
            <a:spLocks noChangeArrowheads="1"/>
          </p:cNvSpPr>
          <p:nvPr/>
        </p:nvSpPr>
        <p:spPr bwMode="auto">
          <a:xfrm>
            <a:off x="577850" y="1568450"/>
            <a:ext cx="82343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400" b="1">
                <a:solidFill>
                  <a:srgbClr val="FF0080"/>
                </a:solidFill>
                <a:ea typeface="나눔고딕" pitchFamily="50" charset="-128"/>
              </a:rPr>
              <a:t>~</a:t>
            </a:r>
            <a:r>
              <a:rPr kumimoji="0" lang="ko-KR" altLang="en-US" sz="2400" b="1">
                <a:solidFill>
                  <a:srgbClr val="FF0080"/>
                </a:solidFill>
                <a:ea typeface="나눔고딕" pitchFamily="50" charset="-128"/>
              </a:rPr>
              <a:t>지요</a:t>
            </a:r>
            <a:r>
              <a:rPr kumimoji="0" lang="en-US" altLang="ko-KR" sz="2400" b="1">
                <a:solidFill>
                  <a:srgbClr val="FF0080"/>
                </a:solidFill>
                <a:ea typeface="나눔고딕" pitchFamily="50" charset="-128"/>
              </a:rPr>
              <a:t>? </a:t>
            </a:r>
            <a:r>
              <a:rPr kumimoji="0" lang="en-US" altLang="ko-KR" sz="2400">
                <a:ea typeface="나눔고딕" pitchFamily="50" charset="-128"/>
              </a:rPr>
              <a:t>is a request for confirmation or agreement about what the speaker believes to be true. The English equivalent is ‘is that right’ or ‘... isn’t it?’ 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25488" y="3168650"/>
            <a:ext cx="64389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800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800">
                <a:latin typeface="나눔고딕" pitchFamily="50" charset="-128"/>
                <a:ea typeface="나눔고딕" pitchFamily="50" charset="-128"/>
              </a:rPr>
              <a:t>:</a:t>
            </a:r>
            <a:r>
              <a:rPr kumimoji="0" lang="ko-KR" altLang="en-US" sz="2800">
                <a:latin typeface="나눔고딕" pitchFamily="50" charset="-128"/>
                <a:ea typeface="나눔고딕" pitchFamily="50" charset="-128"/>
              </a:rPr>
              <a:t> </a:t>
            </a:r>
            <a:r>
              <a:rPr kumimoji="0" lang="en-US" altLang="ko-KR" sz="2800">
                <a:latin typeface="나눔고딕" pitchFamily="50" charset="-128"/>
                <a:ea typeface="나눔고딕" pitchFamily="50" charset="-128"/>
              </a:rPr>
              <a:t>	</a:t>
            </a:r>
            <a:r>
              <a:rPr kumimoji="0" lang="ko-KR" altLang="en-US" sz="2800">
                <a:latin typeface="나눔고딕" pitchFamily="50" charset="-128"/>
                <a:ea typeface="나눔고딕" pitchFamily="50" charset="-128"/>
              </a:rPr>
              <a:t>마크 씨</a:t>
            </a:r>
            <a:r>
              <a:rPr kumimoji="0" lang="en-US" altLang="ko-KR" sz="2800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800">
                <a:latin typeface="나눔고딕" pitchFamily="50" charset="-128"/>
                <a:ea typeface="나눔고딕" pitchFamily="50" charset="-128"/>
              </a:rPr>
              <a:t> 서울 날씨가 참 좋</a:t>
            </a:r>
            <a:r>
              <a:rPr kumimoji="0" lang="ko-KR" altLang="en-US" sz="2800">
                <a:solidFill>
                  <a:srgbClr val="FF0080"/>
                </a:solidFill>
                <a:latin typeface="나눔고딕" pitchFamily="50" charset="-128"/>
                <a:ea typeface="나눔고딕" pitchFamily="50" charset="-128"/>
              </a:rPr>
              <a:t>지요</a:t>
            </a:r>
            <a:r>
              <a:rPr kumimoji="0" lang="en-US" altLang="ko-KR" sz="2800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/>
            <a:endParaRPr kumimoji="0" lang="en-US" altLang="en-US" sz="2800">
              <a:latin typeface="나눔고딕" pitchFamily="50" charset="-128"/>
              <a:ea typeface="나눔고딕" pitchFamily="50" charset="-128"/>
            </a:endParaRPr>
          </a:p>
          <a:p>
            <a:pPr latinLnBrk="0"/>
            <a:endParaRPr kumimoji="0" lang="en-US" altLang="en-US" sz="2800">
              <a:latin typeface="나눔고딕" pitchFamily="50" charset="-128"/>
              <a:ea typeface="나눔고딕" pitchFamily="50" charset="-128"/>
            </a:endParaRPr>
          </a:p>
          <a:p>
            <a:pPr latinLnBrk="0"/>
            <a:r>
              <a:rPr kumimoji="0" lang="ko-KR" altLang="en-US" sz="2800">
                <a:latin typeface="나눔고딕" pitchFamily="50" charset="-128"/>
                <a:ea typeface="나눔고딕" pitchFamily="50" charset="-128"/>
              </a:rPr>
              <a:t>마크</a:t>
            </a:r>
            <a:r>
              <a:rPr kumimoji="0" lang="en-US" altLang="ko-KR" sz="2800">
                <a:latin typeface="나눔고딕" pitchFamily="50" charset="-128"/>
                <a:ea typeface="나눔고딕" pitchFamily="50" charset="-128"/>
              </a:rPr>
              <a:t>:</a:t>
            </a:r>
            <a:r>
              <a:rPr kumimoji="0" lang="ko-KR" altLang="en-US" sz="2800">
                <a:latin typeface="나눔고딕" pitchFamily="50" charset="-128"/>
                <a:ea typeface="나눔고딕" pitchFamily="50" charset="-128"/>
              </a:rPr>
              <a:t> </a:t>
            </a:r>
            <a:r>
              <a:rPr kumimoji="0" lang="en-US" altLang="ko-KR" sz="2800">
                <a:latin typeface="나눔고딕" pitchFamily="50" charset="-128"/>
                <a:ea typeface="나눔고딕" pitchFamily="50" charset="-128"/>
              </a:rPr>
              <a:t>		</a:t>
            </a:r>
            <a:r>
              <a:rPr kumimoji="0" lang="ko-KR" altLang="en-US" sz="2800">
                <a:latin typeface="나눔고딕" pitchFamily="50" charset="-128"/>
                <a:ea typeface="나눔고딕" pitchFamily="50" charset="-128"/>
              </a:rPr>
              <a:t>네</a:t>
            </a:r>
            <a:r>
              <a:rPr kumimoji="0" lang="en-US" altLang="ko-KR" sz="2800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800">
                <a:latin typeface="나눔고딕" pitchFamily="50" charset="-128"/>
                <a:ea typeface="나눔고딕" pitchFamily="50" charset="-128"/>
              </a:rPr>
              <a:t> 아주 따뜻해요</a:t>
            </a:r>
            <a:r>
              <a:rPr kumimoji="0" lang="en-US" altLang="ko-KR" sz="2800">
                <a:latin typeface="나눔고딕" pitchFamily="50" charset="-128"/>
                <a:ea typeface="나눔고딕" pitchFamily="50" charset="-128"/>
              </a:rPr>
              <a:t>.</a:t>
            </a:r>
            <a:r>
              <a:rPr kumimoji="0" lang="ko-KR" altLang="en-US" sz="2800">
                <a:latin typeface="나눔고딕" pitchFamily="50" charset="-128"/>
                <a:ea typeface="나눔고딕" pitchFamily="50" charset="-128"/>
              </a:rPr>
              <a:t> </a:t>
            </a:r>
            <a:endParaRPr kumimoji="0" lang="en-US" altLang="ko-KR" sz="2800"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001838" y="3621088"/>
            <a:ext cx="5483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400">
                <a:solidFill>
                  <a:srgbClr val="7F7F7F"/>
                </a:solidFill>
              </a:rPr>
              <a:t>Mark, the weather in Seoul is nice, </a:t>
            </a:r>
            <a:r>
              <a:rPr kumimoji="0" lang="en-US" altLang="ko-KR" sz="2400">
                <a:solidFill>
                  <a:srgbClr val="FF0080"/>
                </a:solidFill>
              </a:rPr>
              <a:t>isn’t it?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174875" y="4981575"/>
            <a:ext cx="26019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400">
                <a:solidFill>
                  <a:srgbClr val="7F7F7F"/>
                </a:solidFill>
              </a:rPr>
              <a:t>Yes, it’s very warm.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030288" y="5640388"/>
            <a:ext cx="19177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400">
                <a:solidFill>
                  <a:srgbClr val="0080FF"/>
                </a:solidFill>
                <a:latin typeface="나눔고딕" pitchFamily="50" charset="-128"/>
                <a:ea typeface="나눔고딕" pitchFamily="50" charset="-128"/>
              </a:rPr>
              <a:t>좋</a:t>
            </a: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다 </a:t>
            </a:r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+</a:t>
            </a: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 </a:t>
            </a:r>
            <a:r>
              <a:rPr kumimoji="0" lang="en-US" altLang="ko-KR" sz="2400">
                <a:solidFill>
                  <a:srgbClr val="FF0080"/>
                </a:solidFill>
                <a:latin typeface="나눔고딕" pitchFamily="50" charset="-128"/>
                <a:ea typeface="나눔고딕" pitchFamily="50" charset="-128"/>
              </a:rPr>
              <a:t>~</a:t>
            </a:r>
            <a:r>
              <a:rPr kumimoji="0" lang="ko-KR" altLang="en-US" sz="2400">
                <a:solidFill>
                  <a:srgbClr val="FF0080"/>
                </a:solidFill>
                <a:latin typeface="나눔고딕" pitchFamily="50" charset="-128"/>
                <a:ea typeface="나눔고딕" pitchFamily="50" charset="-128"/>
              </a:rPr>
              <a:t>지요</a:t>
            </a:r>
            <a:endParaRPr kumimoji="0" lang="en-US" altLang="en-US" sz="2400">
              <a:solidFill>
                <a:srgbClr val="FF0080"/>
              </a:solidFill>
              <a:latin typeface="나눔고딕" pitchFamily="50" charset="-128"/>
              <a:ea typeface="나눔고딕" pitchFamily="50" charset="-128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57525" y="5894388"/>
            <a:ext cx="835025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054475" y="5640388"/>
            <a:ext cx="15414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400">
                <a:solidFill>
                  <a:srgbClr val="0080FF"/>
                </a:solidFill>
                <a:latin typeface="나눔고딕" pitchFamily="50" charset="-128"/>
                <a:ea typeface="나눔고딕" pitchFamily="50" charset="-128"/>
              </a:rPr>
              <a:t>좋</a:t>
            </a:r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+</a:t>
            </a: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 </a:t>
            </a:r>
            <a:r>
              <a:rPr kumimoji="0" lang="en-US" altLang="ko-KR" sz="2400">
                <a:solidFill>
                  <a:srgbClr val="FF0080"/>
                </a:solidFill>
                <a:latin typeface="나눔고딕" pitchFamily="50" charset="-128"/>
                <a:ea typeface="나눔고딕" pitchFamily="50" charset="-128"/>
              </a:rPr>
              <a:t>~</a:t>
            </a:r>
            <a:r>
              <a:rPr kumimoji="0" lang="ko-KR" altLang="en-US" sz="2400">
                <a:solidFill>
                  <a:srgbClr val="FF0080"/>
                </a:solidFill>
                <a:latin typeface="나눔고딕" pitchFamily="50" charset="-128"/>
                <a:ea typeface="나눔고딕" pitchFamily="50" charset="-128"/>
              </a:rPr>
              <a:t>지요</a:t>
            </a:r>
            <a:endParaRPr kumimoji="0" lang="en-US" altLang="en-US" sz="2400">
              <a:solidFill>
                <a:srgbClr val="FF0080"/>
              </a:solidFill>
              <a:latin typeface="나눔고딕" pitchFamily="50" charset="-128"/>
              <a:ea typeface="나눔고딕" pitchFamily="50" charset="-128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768975" y="5894388"/>
            <a:ext cx="835025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843713" y="5640388"/>
            <a:ext cx="1052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400">
                <a:solidFill>
                  <a:srgbClr val="0080FF"/>
                </a:solidFill>
                <a:latin typeface="나눔고딕" pitchFamily="50" charset="-128"/>
                <a:ea typeface="나눔고딕" pitchFamily="50" charset="-128"/>
              </a:rPr>
              <a:t>좋</a:t>
            </a:r>
            <a:r>
              <a:rPr kumimoji="0" lang="ko-KR" altLang="en-US" sz="2400">
                <a:solidFill>
                  <a:srgbClr val="FF0080"/>
                </a:solidFill>
                <a:latin typeface="나눔고딕" pitchFamily="50" charset="-128"/>
                <a:ea typeface="나눔고딕" pitchFamily="50" charset="-128"/>
              </a:rPr>
              <a:t>지요</a:t>
            </a:r>
            <a:endParaRPr kumimoji="0" lang="en-US" altLang="en-US" sz="2400">
              <a:solidFill>
                <a:srgbClr val="FF0080"/>
              </a:solidFill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" grpId="0"/>
      <p:bldP spid="1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/>
        </p:nvGraphicFramePr>
        <p:xfrm>
          <a:off x="192088" y="665163"/>
          <a:ext cx="8774112" cy="549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2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Seeking agreement: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지요</a:t>
                      </a:r>
                      <a:r>
                        <a:rPr lang="ko-KR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7825" y="1449388"/>
            <a:ext cx="4084638" cy="3159125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300" dirty="0">
              <a:solidFill>
                <a:srgbClr val="00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651375" y="1449388"/>
            <a:ext cx="4086225" cy="3159125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300" dirty="0">
              <a:solidFill>
                <a:srgbClr val="000000"/>
              </a:solidFill>
            </a:endParaRPr>
          </a:p>
        </p:txBody>
      </p:sp>
      <p:sp>
        <p:nvSpPr>
          <p:cNvPr id="17420" name="TextBox 5"/>
          <p:cNvSpPr txBox="1">
            <a:spLocks noChangeArrowheads="1"/>
          </p:cNvSpPr>
          <p:nvPr/>
        </p:nvSpPr>
        <p:spPr bwMode="auto">
          <a:xfrm>
            <a:off x="652463" y="1628775"/>
            <a:ext cx="3519487" cy="116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en-US" altLang="ko-KR" sz="2400">
                <a:ea typeface="나눔고딕" pitchFamily="50" charset="-128"/>
              </a:rPr>
              <a:t>A: </a:t>
            </a:r>
            <a:r>
              <a:rPr kumimoji="0" lang="ko-KR" altLang="en-US" sz="2400">
                <a:ea typeface="나눔고딕" pitchFamily="50" charset="-128"/>
              </a:rPr>
              <a:t>내일 단어 시험 있</a:t>
            </a:r>
            <a:r>
              <a:rPr kumimoji="0" lang="ko-KR" altLang="en-US" sz="2400" b="1">
                <a:solidFill>
                  <a:srgbClr val="0080FF"/>
                </a:solidFill>
                <a:ea typeface="나눔고딕" pitchFamily="50" charset="-128"/>
              </a:rPr>
              <a:t>어요</a:t>
            </a:r>
            <a:r>
              <a:rPr kumimoji="0" lang="en-US" altLang="ko-KR" sz="2400"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en-US" altLang="ko-KR" sz="2400">
                <a:ea typeface="나눔고딕" pitchFamily="50" charset="-128"/>
              </a:rPr>
              <a:t>B:</a:t>
            </a:r>
            <a:r>
              <a:rPr kumimoji="0" lang="ko-KR" altLang="en-US" sz="2400">
                <a:ea typeface="나눔고딕" pitchFamily="50" charset="-128"/>
              </a:rPr>
              <a:t> 네</a:t>
            </a:r>
            <a:r>
              <a:rPr kumimoji="0" lang="en-US" altLang="ko-KR" sz="2400">
                <a:ea typeface="나눔고딕" pitchFamily="50" charset="-128"/>
              </a:rPr>
              <a:t>,</a:t>
            </a:r>
            <a:r>
              <a:rPr kumimoji="0" lang="ko-KR" altLang="en-US" sz="2400">
                <a:ea typeface="나눔고딕" pitchFamily="50" charset="-128"/>
              </a:rPr>
              <a:t> 있어요</a:t>
            </a:r>
            <a:r>
              <a:rPr kumimoji="0" lang="en-US" altLang="ko-KR" sz="2400">
                <a:ea typeface="나눔고딕" pitchFamily="50" charset="-128"/>
              </a:rPr>
              <a:t>.</a:t>
            </a:r>
          </a:p>
        </p:txBody>
      </p:sp>
      <p:sp>
        <p:nvSpPr>
          <p:cNvPr id="17421" name="TextBox 6"/>
          <p:cNvSpPr txBox="1">
            <a:spLocks noChangeArrowheads="1"/>
          </p:cNvSpPr>
          <p:nvPr/>
        </p:nvSpPr>
        <p:spPr bwMode="auto">
          <a:xfrm>
            <a:off x="4960938" y="1628775"/>
            <a:ext cx="3676650" cy="14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en-US" altLang="ko-KR" sz="2400">
                <a:ea typeface="나눔고딕" pitchFamily="50" charset="-128"/>
              </a:rPr>
              <a:t>A: </a:t>
            </a:r>
            <a:r>
              <a:rPr kumimoji="0" lang="ko-KR" altLang="en-US" sz="2400">
                <a:ea typeface="나눔고딕" pitchFamily="50" charset="-128"/>
              </a:rPr>
              <a:t>내일 단어 시험 있</a:t>
            </a:r>
            <a:r>
              <a:rPr kumimoji="0" lang="ko-KR" altLang="en-US" sz="3300" b="1">
                <a:solidFill>
                  <a:srgbClr val="FF0080"/>
                </a:solidFill>
                <a:ea typeface="나눔고딕" pitchFamily="50" charset="-128"/>
              </a:rPr>
              <a:t>지요</a:t>
            </a:r>
            <a:r>
              <a:rPr kumimoji="0" lang="en-US" altLang="ko-KR" sz="2400"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en-US" altLang="ko-KR" sz="2400">
                <a:ea typeface="나눔고딕" pitchFamily="50" charset="-128"/>
              </a:rPr>
              <a:t>B:</a:t>
            </a:r>
            <a:r>
              <a:rPr kumimoji="0" lang="ko-KR" altLang="en-US" sz="2400">
                <a:ea typeface="나눔고딕" pitchFamily="50" charset="-128"/>
              </a:rPr>
              <a:t> 네</a:t>
            </a:r>
            <a:r>
              <a:rPr kumimoji="0" lang="en-US" altLang="ko-KR" sz="2400">
                <a:ea typeface="나눔고딕" pitchFamily="50" charset="-128"/>
              </a:rPr>
              <a:t>,</a:t>
            </a:r>
            <a:r>
              <a:rPr kumimoji="0" lang="ko-KR" altLang="en-US" sz="2400">
                <a:ea typeface="나눔고딕" pitchFamily="50" charset="-128"/>
              </a:rPr>
              <a:t> 있어요</a:t>
            </a:r>
            <a:r>
              <a:rPr kumimoji="0" lang="en-US" altLang="ko-KR" sz="2400">
                <a:ea typeface="나눔고딕" pitchFamily="50" charset="-128"/>
              </a:rPr>
              <a:t>.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22288" y="3478213"/>
            <a:ext cx="3795712" cy="519112"/>
          </a:xfrm>
          <a:prstGeom prst="rect">
            <a:avLst/>
          </a:prstGeom>
          <a:solidFill>
            <a:srgbClr val="FFFF66"/>
          </a:solidFill>
          <a:ln w="9525">
            <a:solidFill>
              <a:srgbClr val="FFFF66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buFontTx/>
              <a:buNone/>
            </a:pPr>
            <a:endParaRPr kumimoji="0" lang="en-US" altLang="ko-KR" sz="2800"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287463" y="3495675"/>
            <a:ext cx="2335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400">
                <a:ea typeface="나눔고딕" pitchFamily="50" charset="-128"/>
              </a:rPr>
              <a:t>General question</a:t>
            </a:r>
            <a:r>
              <a:rPr kumimoji="0" lang="ko-KR" altLang="en-US" sz="2400">
                <a:ea typeface="나눔고딕" pitchFamily="50" charset="-128"/>
              </a:rPr>
              <a:t> </a:t>
            </a:r>
            <a:endParaRPr kumimoji="0" lang="en-US" altLang="ko-KR" sz="2400">
              <a:ea typeface="나눔고딕" pitchFamily="50" charset="-128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4821238" y="3478213"/>
            <a:ext cx="3795712" cy="519112"/>
          </a:xfrm>
          <a:prstGeom prst="rect">
            <a:avLst/>
          </a:prstGeom>
          <a:solidFill>
            <a:srgbClr val="FFFF66"/>
          </a:solidFill>
          <a:ln w="9525">
            <a:solidFill>
              <a:srgbClr val="FFFF66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buFontTx/>
              <a:buNone/>
            </a:pPr>
            <a:endParaRPr kumimoji="0" lang="en-US" altLang="ko-KR" sz="2800">
              <a:latin typeface="Palatino Linotype" panose="02040502050505030304" pitchFamily="18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545138" y="3495675"/>
            <a:ext cx="26336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400" b="1">
                <a:ea typeface="나눔고딕" pitchFamily="50" charset="-128"/>
              </a:rPr>
              <a:t>Seeking agreement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22288" y="5065713"/>
            <a:ext cx="8094662" cy="12239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latinLnBrk="0"/>
            <a:endParaRPr kumimoji="0" lang="en-US" altLang="ko-KR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52463" y="5126038"/>
            <a:ext cx="28844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400">
                <a:ea typeface="나눔고딕" pitchFamily="50" charset="-128"/>
              </a:rPr>
              <a:t>[In </a:t>
            </a:r>
            <a:r>
              <a:rPr kumimoji="0" lang="en-US" altLang="ko-KR" sz="2400" b="1">
                <a:ea typeface="나눔고딕" pitchFamily="50" charset="-128"/>
              </a:rPr>
              <a:t>colloquial speech</a:t>
            </a:r>
            <a:r>
              <a:rPr kumimoji="0" lang="en-US" altLang="ko-KR" sz="2400">
                <a:ea typeface="나눔고딕" pitchFamily="50" charset="-128"/>
              </a:rPr>
              <a:t>]</a:t>
            </a:r>
            <a:endParaRPr kumimoji="0" lang="en-US" altLang="ko-KR" sz="240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52463" y="5664200"/>
            <a:ext cx="1917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400">
                <a:solidFill>
                  <a:srgbClr val="0080FF"/>
                </a:solidFill>
                <a:latin typeface="나눔고딕" pitchFamily="50" charset="-128"/>
                <a:ea typeface="나눔고딕" pitchFamily="50" charset="-128"/>
              </a:rPr>
              <a:t>좋</a:t>
            </a: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다 </a:t>
            </a:r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+</a:t>
            </a: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 </a:t>
            </a:r>
            <a:r>
              <a:rPr kumimoji="0" lang="en-US" altLang="ko-KR" sz="2400">
                <a:solidFill>
                  <a:srgbClr val="FF0080"/>
                </a:solidFill>
                <a:latin typeface="나눔고딕" pitchFamily="50" charset="-128"/>
                <a:ea typeface="나눔고딕" pitchFamily="50" charset="-128"/>
              </a:rPr>
              <a:t>~</a:t>
            </a:r>
            <a:r>
              <a:rPr kumimoji="0" lang="ko-KR" altLang="en-US" sz="2400">
                <a:solidFill>
                  <a:srgbClr val="FF0080"/>
                </a:solidFill>
                <a:latin typeface="나눔고딕" pitchFamily="50" charset="-128"/>
                <a:ea typeface="나눔고딕" pitchFamily="50" charset="-128"/>
              </a:rPr>
              <a:t>지요</a:t>
            </a:r>
            <a:endParaRPr kumimoji="0" lang="en-US" altLang="en-US" sz="2400">
              <a:solidFill>
                <a:srgbClr val="FF0080"/>
              </a:solidFill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279775" y="5657850"/>
            <a:ext cx="15414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400">
                <a:solidFill>
                  <a:srgbClr val="0080FF"/>
                </a:solidFill>
                <a:latin typeface="나눔고딕" pitchFamily="50" charset="-128"/>
                <a:ea typeface="나눔고딕" pitchFamily="50" charset="-128"/>
              </a:rPr>
              <a:t>좋</a:t>
            </a:r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+</a:t>
            </a: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 </a:t>
            </a:r>
            <a:r>
              <a:rPr kumimoji="0" lang="en-US" altLang="ko-KR" sz="2400">
                <a:solidFill>
                  <a:srgbClr val="FF0080"/>
                </a:solidFill>
                <a:latin typeface="나눔고딕" pitchFamily="50" charset="-128"/>
                <a:ea typeface="나눔고딕" pitchFamily="50" charset="-128"/>
              </a:rPr>
              <a:t>~</a:t>
            </a:r>
            <a:r>
              <a:rPr kumimoji="0" lang="ko-KR" altLang="en-US" sz="2400">
                <a:solidFill>
                  <a:srgbClr val="FF0080"/>
                </a:solidFill>
                <a:latin typeface="나눔고딕" pitchFamily="50" charset="-128"/>
                <a:ea typeface="나눔고딕" pitchFamily="50" charset="-128"/>
              </a:rPr>
              <a:t>지요</a:t>
            </a:r>
            <a:endParaRPr kumimoji="0" lang="en-US" altLang="en-US" sz="2400">
              <a:solidFill>
                <a:srgbClr val="FF0080"/>
              </a:solidFill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529263" y="5675313"/>
            <a:ext cx="10525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400">
                <a:solidFill>
                  <a:srgbClr val="0080FF"/>
                </a:solidFill>
                <a:latin typeface="나눔고딕" pitchFamily="50" charset="-128"/>
                <a:ea typeface="나눔고딕" pitchFamily="50" charset="-128"/>
              </a:rPr>
              <a:t>좋</a:t>
            </a:r>
            <a:r>
              <a:rPr kumimoji="0" lang="ko-KR" altLang="en-US" sz="2400">
                <a:solidFill>
                  <a:srgbClr val="FF0080"/>
                </a:solidFill>
                <a:latin typeface="나눔고딕" pitchFamily="50" charset="-128"/>
                <a:ea typeface="나눔고딕" pitchFamily="50" charset="-128"/>
              </a:rPr>
              <a:t>지요</a:t>
            </a:r>
            <a:endParaRPr kumimoji="0" lang="en-US" altLang="en-US" sz="2400">
              <a:solidFill>
                <a:srgbClr val="FF0080"/>
              </a:solidFill>
              <a:latin typeface="나눔고딕" pitchFamily="50" charset="-128"/>
              <a:ea typeface="나눔고딕" pitchFamily="50" charset="-128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70163" y="5894388"/>
            <a:ext cx="588962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52988" y="5894388"/>
            <a:ext cx="590550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597650" y="5894388"/>
            <a:ext cx="588963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7234238" y="5557838"/>
            <a:ext cx="979487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3300" b="1">
                <a:solidFill>
                  <a:srgbClr val="0080FF"/>
                </a:solidFill>
                <a:latin typeface="나눔고딕" pitchFamily="50" charset="-128"/>
                <a:ea typeface="나눔고딕" pitchFamily="50" charset="-128"/>
              </a:rPr>
              <a:t>좋</a:t>
            </a:r>
            <a:r>
              <a:rPr kumimoji="0" lang="ko-KR" altLang="en-US" sz="3300" b="1">
                <a:solidFill>
                  <a:srgbClr val="FF0080"/>
                </a:solidFill>
                <a:latin typeface="나눔고딕" pitchFamily="50" charset="-128"/>
                <a:ea typeface="나눔고딕" pitchFamily="50" charset="-128"/>
              </a:rPr>
              <a:t>죠</a:t>
            </a:r>
            <a:endParaRPr kumimoji="0" lang="en-US" altLang="en-US" sz="3300" b="1">
              <a:solidFill>
                <a:srgbClr val="FF0080"/>
              </a:solidFill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1" grpId="0" animBg="1"/>
      <p:bldP spid="13" grpId="0"/>
      <p:bldP spid="14" grpId="0" animBg="1"/>
      <p:bldP spid="5" grpId="0"/>
      <p:bldP spid="15" grpId="0"/>
      <p:bldP spid="16" grpId="0"/>
      <p:bldP spid="17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/>
        </p:nvGraphicFramePr>
        <p:xfrm>
          <a:off x="192088" y="665163"/>
          <a:ext cx="8774112" cy="549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2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Seeking agreement: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지요</a:t>
                      </a:r>
                      <a:r>
                        <a:rPr lang="ko-KR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61975" y="1431925"/>
            <a:ext cx="8110538" cy="554038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300" dirty="0">
              <a:solidFill>
                <a:srgbClr val="000000"/>
              </a:solidFill>
            </a:endParaRPr>
          </a:p>
        </p:txBody>
      </p:sp>
      <p:sp>
        <p:nvSpPr>
          <p:cNvPr id="18443" name="TextBox 3"/>
          <p:cNvSpPr txBox="1">
            <a:spLocks noChangeArrowheads="1"/>
          </p:cNvSpPr>
          <p:nvPr/>
        </p:nvSpPr>
        <p:spPr bwMode="auto">
          <a:xfrm>
            <a:off x="3773488" y="1470025"/>
            <a:ext cx="16954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400"/>
              <a:t>Conjugation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97113" y="2320925"/>
            <a:ext cx="2952750" cy="541338"/>
          </a:xfrm>
          <a:prstGeom prst="roundRect">
            <a:avLst/>
          </a:prstGeom>
          <a:solidFill>
            <a:srgbClr val="FFCC66"/>
          </a:solidFill>
          <a:ln w="38100" cmpd="sng"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latinLnBrk="0"/>
            <a:endParaRPr kumimoji="0" lang="en-US" altLang="ko-KR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8445" name="TextBox 5"/>
          <p:cNvSpPr txBox="1">
            <a:spLocks noChangeArrowheads="1"/>
          </p:cNvSpPr>
          <p:nvPr/>
        </p:nvSpPr>
        <p:spPr bwMode="auto">
          <a:xfrm>
            <a:off x="2374900" y="2328863"/>
            <a:ext cx="28352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400"/>
              <a:t>Dictionary form stem</a:t>
            </a:r>
          </a:p>
        </p:txBody>
      </p:sp>
      <p:sp>
        <p:nvSpPr>
          <p:cNvPr id="18446" name="TextBox 6"/>
          <p:cNvSpPr txBox="1">
            <a:spLocks noChangeArrowheads="1"/>
          </p:cNvSpPr>
          <p:nvPr/>
        </p:nvSpPr>
        <p:spPr bwMode="auto">
          <a:xfrm>
            <a:off x="5249863" y="2303463"/>
            <a:ext cx="1165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+~</a:t>
            </a: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지요</a:t>
            </a:r>
            <a:endParaRPr kumimoji="0" lang="en-US" altLang="en-US" sz="2400"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18447" name="TextBox 8"/>
          <p:cNvSpPr txBox="1">
            <a:spLocks noChangeArrowheads="1"/>
          </p:cNvSpPr>
          <p:nvPr/>
        </p:nvSpPr>
        <p:spPr bwMode="auto">
          <a:xfrm>
            <a:off x="2044700" y="3248025"/>
            <a:ext cx="774700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latinLnBrk="0">
              <a:lnSpc>
                <a:spcPts val="3175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이다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algn="ctr" latinLnBrk="0">
              <a:lnSpc>
                <a:spcPts val="3175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있다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algn="ctr" latinLnBrk="0">
              <a:lnSpc>
                <a:spcPts val="3175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타다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algn="ctr" latinLnBrk="0">
              <a:lnSpc>
                <a:spcPts val="3175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먹다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044700" y="5081588"/>
            <a:ext cx="28924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ts val="3175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와요 </a:t>
            </a:r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(present: </a:t>
            </a: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오다</a:t>
            </a:r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)</a:t>
            </a:r>
          </a:p>
          <a:p>
            <a:pPr latinLnBrk="0">
              <a:lnSpc>
                <a:spcPts val="3175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왔어요 </a:t>
            </a:r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(past)</a:t>
            </a:r>
          </a:p>
          <a:p>
            <a:pPr latinLnBrk="0">
              <a:lnSpc>
                <a:spcPts val="3175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올 거예요 </a:t>
            </a:r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(future)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162550" y="3248025"/>
            <a:ext cx="1052513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latinLnBrk="0">
              <a:lnSpc>
                <a:spcPts val="3175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이지요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algn="ctr" latinLnBrk="0">
              <a:lnSpc>
                <a:spcPts val="3175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있지요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algn="ctr" latinLnBrk="0">
              <a:lnSpc>
                <a:spcPts val="3175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타지요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algn="ctr" latinLnBrk="0">
              <a:lnSpc>
                <a:spcPts val="3175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먹지요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210175" y="5081588"/>
            <a:ext cx="1427163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ts val="3175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오지요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ts val="3175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왔지요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ts val="3175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올 거지요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318000" y="4148138"/>
            <a:ext cx="736600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10075" y="5734050"/>
            <a:ext cx="644525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815975" y="5467350"/>
            <a:ext cx="923925" cy="541338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latinLnBrk="0"/>
            <a:endParaRPr kumimoji="0" lang="en-US" altLang="ko-KR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815975" y="5502275"/>
            <a:ext cx="923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400"/>
              <a:t>Tense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/>
        </p:nvGraphicFramePr>
        <p:xfrm>
          <a:off x="192088" y="665163"/>
          <a:ext cx="8774112" cy="549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2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Seeking agreement: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지요</a:t>
                      </a:r>
                      <a:r>
                        <a:rPr lang="ko-KR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2297113" y="1355725"/>
            <a:ext cx="2952750" cy="541338"/>
          </a:xfrm>
          <a:prstGeom prst="roundRect">
            <a:avLst/>
          </a:prstGeom>
          <a:solidFill>
            <a:srgbClr val="FFCC66"/>
          </a:solidFill>
          <a:ln w="38100" cmpd="sng"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latinLnBrk="0"/>
            <a:endParaRPr kumimoji="0" lang="en-US" altLang="ko-KR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9467" name="TextBox 5"/>
          <p:cNvSpPr txBox="1">
            <a:spLocks noChangeArrowheads="1"/>
          </p:cNvSpPr>
          <p:nvPr/>
        </p:nvSpPr>
        <p:spPr bwMode="auto">
          <a:xfrm>
            <a:off x="2374900" y="1362075"/>
            <a:ext cx="2835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400"/>
              <a:t>Dictionary form stem</a:t>
            </a:r>
          </a:p>
        </p:txBody>
      </p:sp>
      <p:sp>
        <p:nvSpPr>
          <p:cNvPr id="19468" name="TextBox 6"/>
          <p:cNvSpPr txBox="1">
            <a:spLocks noChangeArrowheads="1"/>
          </p:cNvSpPr>
          <p:nvPr/>
        </p:nvSpPr>
        <p:spPr bwMode="auto">
          <a:xfrm>
            <a:off x="5249863" y="1336675"/>
            <a:ext cx="1165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+~</a:t>
            </a: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지요</a:t>
            </a:r>
            <a:endParaRPr kumimoji="0" lang="en-US" altLang="en-US" sz="2400"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61975" y="2568575"/>
            <a:ext cx="4814888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C </a:t>
            </a: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이에요 </a:t>
            </a:r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or V </a:t>
            </a: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예요 </a:t>
            </a:r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(present: </a:t>
            </a: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이다</a:t>
            </a:r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)</a:t>
            </a:r>
          </a:p>
          <a:p>
            <a:pPr latinLnBrk="0">
              <a:lnSpc>
                <a:spcPct val="150000"/>
              </a:lnSpc>
            </a:pPr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C </a:t>
            </a: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이었어요</a:t>
            </a:r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 or V </a:t>
            </a: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였어요 </a:t>
            </a:r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(past)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일 거예요 </a:t>
            </a:r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(future)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019800" y="2573338"/>
            <a:ext cx="2676525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이지요 </a:t>
            </a:r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or </a:t>
            </a: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지요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이었지요</a:t>
            </a:r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 or </a:t>
            </a: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였지요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일 거지요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095875" y="4633913"/>
            <a:ext cx="736600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490538" y="1984375"/>
            <a:ext cx="922337" cy="541338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latinLnBrk="0"/>
            <a:endParaRPr kumimoji="0" lang="en-US" altLang="ko-KR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15938" y="2041525"/>
            <a:ext cx="922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400"/>
              <a:t>Tense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1975" y="4298950"/>
            <a:ext cx="8020050" cy="17541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저는 선생님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이에요</a:t>
            </a:r>
            <a:r>
              <a:rPr kumimoji="0" lang="en-US" altLang="ko-KR" sz="2400" dirty="0">
                <a:latin typeface="나눔고딕"/>
                <a:ea typeface="나눔고딕"/>
                <a:cs typeface="나눔고딕"/>
              </a:rPr>
              <a:t>.   			Q: 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저는 선생님</a:t>
            </a:r>
            <a:r>
              <a:rPr kumimoji="0" lang="ko-KR" altLang="en-US" sz="2400" dirty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이지요</a:t>
            </a:r>
            <a:r>
              <a:rPr kumimoji="0" lang="en-US" altLang="ko-KR" sz="2400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나눔고딕"/>
                <a:ea typeface="나눔고딕"/>
                <a:cs typeface="나눔고딕"/>
              </a:rPr>
              <a:t>(last week)					</a:t>
            </a:r>
            <a:r>
              <a:rPr kumimoji="0" lang="en-US" altLang="ko-KR" sz="2400" dirty="0">
                <a:latin typeface="나눔고딕"/>
                <a:ea typeface="나눔고딕"/>
                <a:cs typeface="나눔고딕"/>
              </a:rPr>
              <a:t>Q: 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저는 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선생님</a:t>
            </a:r>
            <a:r>
              <a:rPr kumimoji="0" lang="ko-KR" altLang="en-US" sz="2400" dirty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이었지요</a:t>
            </a:r>
            <a:r>
              <a:rPr kumimoji="0" lang="en-US" altLang="ko-KR" sz="2400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나눔고딕"/>
                <a:ea typeface="나눔고딕"/>
                <a:cs typeface="나눔고딕"/>
              </a:rPr>
              <a:t>(next week)					</a:t>
            </a:r>
            <a:r>
              <a:rPr kumimoji="0" lang="en-US" altLang="ko-KR" sz="2400" dirty="0">
                <a:latin typeface="나눔고딕"/>
                <a:ea typeface="나눔고딕"/>
                <a:cs typeface="나눔고딕"/>
              </a:rPr>
              <a:t>Q: 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저는 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선생님</a:t>
            </a:r>
            <a:r>
              <a:rPr kumimoji="0" lang="ko-KR" altLang="en-US" sz="2400" dirty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일 거지요</a:t>
            </a:r>
            <a:r>
              <a:rPr kumimoji="0" lang="en-US" altLang="ko-KR" sz="2400" dirty="0">
                <a:latin typeface="나눔고딕"/>
                <a:ea typeface="나눔고딕"/>
                <a:cs typeface="나눔고딕"/>
              </a:rPr>
              <a:t>? </a:t>
            </a:r>
            <a:endParaRPr kumimoji="0" lang="en-US" altLang="ko-KR" sz="2400" dirty="0">
              <a:latin typeface="나눔고딕"/>
              <a:ea typeface="나눔고딕"/>
              <a:cs typeface="나눔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2413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ko-KR" b="1" smtClean="0">
                <a:latin typeface="나눔고딕" pitchFamily="50" charset="-128"/>
                <a:ea typeface="나눔고딕" pitchFamily="50" charset="-128"/>
              </a:rPr>
              <a:t>8</a:t>
            </a:r>
            <a:r>
              <a:rPr lang="ko-KR" altLang="en-US" b="1" smtClean="0">
                <a:latin typeface="나눔고딕" pitchFamily="50" charset="-128"/>
                <a:ea typeface="나눔고딕" pitchFamily="50" charset="-128"/>
              </a:rPr>
              <a:t>과 서울에서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ko-KR" sz="2800" smtClean="0">
                <a:solidFill>
                  <a:srgbClr val="595959"/>
                </a:solidFill>
              </a:rPr>
              <a:t>[</a:t>
            </a:r>
            <a:r>
              <a:rPr lang="en-US" altLang="ko-KR" sz="2800" smtClean="0">
                <a:solidFill>
                  <a:srgbClr val="595959"/>
                </a:solidFill>
              </a:rPr>
              <a:t>In Seoul]</a:t>
            </a:r>
            <a:endParaRPr lang="en-US" altLang="ko-KR" sz="2800" smtClean="0">
              <a:solidFill>
                <a:srgbClr val="595959"/>
              </a:solidFill>
              <a:ea typeface="굴림" charset="-127"/>
            </a:endParaRPr>
          </a:p>
        </p:txBody>
      </p:sp>
      <p:pic>
        <p:nvPicPr>
          <p:cNvPr id="3075" name="Picture 4" descr="sochi-268698_6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913" y="1722438"/>
            <a:ext cx="3025775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5" descr="seoul-410257_6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722438"/>
            <a:ext cx="4219575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6" descr="myeongdong-326136_64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4141788"/>
            <a:ext cx="4221163" cy="221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 noGrp="1"/>
          </p:cNvGraphicFramePr>
          <p:nvPr/>
        </p:nvGraphicFramePr>
        <p:xfrm>
          <a:off x="192088" y="665163"/>
          <a:ext cx="8774112" cy="548640"/>
        </p:xfrm>
        <a:graphic>
          <a:graphicData uri="http://schemas.openxmlformats.org/drawingml/2006/table">
            <a:tbl>
              <a:tblPr/>
              <a:tblGrid>
                <a:gridCol w="1471612">
                  <a:extLst>
                    <a:ext uri="{9D8B030D-6E8A-4147-A177-3AD203B41FA5}">
                      <a16:colId xmlns:a16="http://schemas.microsoft.com/office/drawing/2014/main" val="2413711803"/>
                    </a:ext>
                  </a:extLst>
                </a:gridCol>
                <a:gridCol w="7302500">
                  <a:extLst>
                    <a:ext uri="{9D8B030D-6E8A-4147-A177-3AD203B41FA5}">
                      <a16:colId xmlns:a16="http://schemas.microsoft.com/office/drawing/2014/main" val="3540799434"/>
                    </a:ext>
                  </a:extLst>
                </a:gridCol>
              </a:tblGrid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굴림" charset="-127"/>
                        </a:rPr>
                        <a:t>G</a:t>
                      </a: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맑은 고딕" panose="020B0503020000020004" pitchFamily="34" charset="-127"/>
                          <a:cs typeface="Arial Black" panose="020B0A04020102020204" pitchFamily="34" charset="0"/>
                        </a:rPr>
                        <a:t>8</a:t>
                      </a: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굴림" charset="-127"/>
                        </a:rPr>
                        <a:t>.</a:t>
                      </a: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맑은 고딕" panose="020B0503020000020004" pitchFamily="34" charset="-127"/>
                        </a:rPr>
                        <a:t>3</a:t>
                      </a:r>
                      <a:endParaRPr kumimoji="0" lang="en-US" altLang="ko-KR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</a:rPr>
                        <a:t>Seeking agreement: </a:t>
                      </a:r>
                      <a:r>
                        <a:rPr kumimoji="0" lang="en-US" altLang="ko-KR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8"/>
                          <a:ea typeface="나눔고딕" pitchFamily="50" charset="-128"/>
                        </a:rPr>
                        <a:t>~</a:t>
                      </a:r>
                      <a:r>
                        <a:rPr kumimoji="0" lang="ko-KR" altLang="en-US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8"/>
                          <a:ea typeface="나눔고딕" pitchFamily="50" charset="-128"/>
                        </a:rPr>
                        <a:t>지요</a:t>
                      </a:r>
                      <a:r>
                        <a:rPr kumimoji="0" lang="ko-KR" altLang="ko-KR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8"/>
                          <a:ea typeface="나눔고딕" pitchFamily="50" charset="-128"/>
                        </a:rPr>
                        <a:t>?</a:t>
                      </a:r>
                      <a:endParaRPr kumimoji="0" lang="en-US" altLang="ko-KR" sz="3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8"/>
                        <a:ea typeface="나눔고딕" pitchFamily="50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471451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61975" y="1431925"/>
            <a:ext cx="8110538" cy="554038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300" dirty="0">
              <a:solidFill>
                <a:srgbClr val="000000"/>
              </a:solidFill>
            </a:endParaRPr>
          </a:p>
        </p:txBody>
      </p:sp>
      <p:sp>
        <p:nvSpPr>
          <p:cNvPr id="20491" name="TextBox 3"/>
          <p:cNvSpPr txBox="1">
            <a:spLocks noChangeArrowheads="1"/>
          </p:cNvSpPr>
          <p:nvPr/>
        </p:nvSpPr>
        <p:spPr bwMode="auto">
          <a:xfrm>
            <a:off x="3184525" y="1487488"/>
            <a:ext cx="27670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400">
                <a:ea typeface="나눔고딕" pitchFamily="50" charset="-128"/>
              </a:rPr>
              <a:t>Conjugation practice</a:t>
            </a:r>
          </a:p>
        </p:txBody>
      </p:sp>
      <p:sp>
        <p:nvSpPr>
          <p:cNvPr id="5" name="직사각형 17"/>
          <p:cNvSpPr/>
          <p:nvPr/>
        </p:nvSpPr>
        <p:spPr>
          <a:xfrm>
            <a:off x="1703388" y="2262188"/>
            <a:ext cx="2500312" cy="42132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FFFF"/>
              </a:solidFill>
              <a:ea typeface="굴림" pitchFamily="50" charset="-127"/>
              <a:cs typeface="Arial" charset="0"/>
            </a:endParaRPr>
          </a:p>
        </p:txBody>
      </p:sp>
      <p:sp>
        <p:nvSpPr>
          <p:cNvPr id="20493" name="TextBox 6"/>
          <p:cNvSpPr txBox="1">
            <a:spLocks noChangeArrowheads="1"/>
          </p:cNvSpPr>
          <p:nvPr/>
        </p:nvSpPr>
        <p:spPr bwMode="auto">
          <a:xfrm>
            <a:off x="2555875" y="2125663"/>
            <a:ext cx="133826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이다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있다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타다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먹다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하다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재미있다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맛있다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살다</a:t>
            </a:r>
            <a:endParaRPr kumimoji="0" lang="en-US" altLang="en-US" sz="2400"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307013" y="2135188"/>
            <a:ext cx="2295525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&lt;</a:t>
            </a: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연습</a:t>
            </a:r>
            <a:r>
              <a:rPr kumimoji="0" lang="en-US" altLang="ko-KR" sz="2400">
                <a:latin typeface="나눔고딕" pitchFamily="50" charset="-128"/>
                <a:ea typeface="나눔고딕" pitchFamily="50" charset="-128"/>
              </a:rPr>
              <a:t> Practice&gt;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말해보세요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endParaRPr kumimoji="0" lang="en-US" altLang="en-US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그리고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공책에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써보세요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endParaRPr kumimoji="0" lang="en-US" altLang="en-US" sz="2400">
              <a:latin typeface="나눔고딕" pitchFamily="50" charset="-128"/>
              <a:ea typeface="나눔고딕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 noGrp="1"/>
          </p:cNvGraphicFramePr>
          <p:nvPr/>
        </p:nvGraphicFramePr>
        <p:xfrm>
          <a:off x="192088" y="665163"/>
          <a:ext cx="8774112" cy="548640"/>
        </p:xfrm>
        <a:graphic>
          <a:graphicData uri="http://schemas.openxmlformats.org/drawingml/2006/table">
            <a:tbl>
              <a:tblPr/>
              <a:tblGrid>
                <a:gridCol w="1471612">
                  <a:extLst>
                    <a:ext uri="{9D8B030D-6E8A-4147-A177-3AD203B41FA5}">
                      <a16:colId xmlns:a16="http://schemas.microsoft.com/office/drawing/2014/main" val="2994655268"/>
                    </a:ext>
                  </a:extLst>
                </a:gridCol>
                <a:gridCol w="7302500">
                  <a:extLst>
                    <a:ext uri="{9D8B030D-6E8A-4147-A177-3AD203B41FA5}">
                      <a16:colId xmlns:a16="http://schemas.microsoft.com/office/drawing/2014/main" val="4013297378"/>
                    </a:ext>
                  </a:extLst>
                </a:gridCol>
              </a:tblGrid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굴림" charset="-127"/>
                        </a:rPr>
                        <a:t>G</a:t>
                      </a: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맑은 고딕" panose="020B0503020000020004" pitchFamily="34" charset="-127"/>
                          <a:cs typeface="Arial Black" panose="020B0A04020102020204" pitchFamily="34" charset="0"/>
                        </a:rPr>
                        <a:t>8</a:t>
                      </a: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굴림" charset="-127"/>
                        </a:rPr>
                        <a:t>.</a:t>
                      </a: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맑은 고딕" panose="020B0503020000020004" pitchFamily="34" charset="-127"/>
                        </a:rPr>
                        <a:t>3</a:t>
                      </a:r>
                      <a:endParaRPr kumimoji="0" lang="en-US" altLang="ko-KR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맑은 고딕" panose="020B0503020000020004" pitchFamily="34" charset="-127"/>
                        </a:rPr>
                        <a:t>Seeking agreement: </a:t>
                      </a:r>
                      <a:r>
                        <a:rPr kumimoji="0" lang="en-US" altLang="ko-KR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8"/>
                          <a:ea typeface="나눔고딕" pitchFamily="50" charset="-128"/>
                        </a:rPr>
                        <a:t>~</a:t>
                      </a:r>
                      <a:r>
                        <a:rPr kumimoji="0" lang="ko-KR" altLang="en-US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8"/>
                          <a:ea typeface="나눔고딕" pitchFamily="50" charset="-128"/>
                        </a:rPr>
                        <a:t>지요</a:t>
                      </a:r>
                      <a:r>
                        <a:rPr kumimoji="0" lang="ko-KR" altLang="ko-KR" sz="3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8"/>
                          <a:ea typeface="나눔고딕" pitchFamily="50" charset="-128"/>
                        </a:rPr>
                        <a:t>?</a:t>
                      </a:r>
                      <a:endParaRPr kumimoji="0" lang="en-US" altLang="ko-KR" sz="3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itchFamily="50" charset="-128"/>
                        <a:ea typeface="나눔고딕" pitchFamily="50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947624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61975" y="1431925"/>
            <a:ext cx="8110538" cy="554038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300" dirty="0">
              <a:solidFill>
                <a:srgbClr val="000000"/>
              </a:solidFill>
            </a:endParaRPr>
          </a:p>
        </p:txBody>
      </p:sp>
      <p:sp>
        <p:nvSpPr>
          <p:cNvPr id="21515" name="TextBox 3"/>
          <p:cNvSpPr txBox="1">
            <a:spLocks noChangeArrowheads="1"/>
          </p:cNvSpPr>
          <p:nvPr/>
        </p:nvSpPr>
        <p:spPr bwMode="auto">
          <a:xfrm>
            <a:off x="3184525" y="1487488"/>
            <a:ext cx="27670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400">
                <a:ea typeface="나눔고딕" pitchFamily="50" charset="-128"/>
              </a:rPr>
              <a:t>Conjugation practice</a:t>
            </a:r>
          </a:p>
        </p:txBody>
      </p:sp>
      <p:sp>
        <p:nvSpPr>
          <p:cNvPr id="5" name="직사각형 17"/>
          <p:cNvSpPr/>
          <p:nvPr/>
        </p:nvSpPr>
        <p:spPr>
          <a:xfrm>
            <a:off x="1703388" y="2262188"/>
            <a:ext cx="2500312" cy="42132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FFFF"/>
              </a:solidFill>
              <a:ea typeface="굴림" pitchFamily="50" charset="-127"/>
              <a:cs typeface="Arial" charset="0"/>
            </a:endParaRPr>
          </a:p>
        </p:txBody>
      </p:sp>
      <p:sp>
        <p:nvSpPr>
          <p:cNvPr id="6" name="직사각형 17"/>
          <p:cNvSpPr/>
          <p:nvPr/>
        </p:nvSpPr>
        <p:spPr>
          <a:xfrm>
            <a:off x="4702175" y="2262188"/>
            <a:ext cx="2500313" cy="42132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FFFFFF"/>
              </a:solidFill>
              <a:ea typeface="굴림" pitchFamily="50" charset="-127"/>
              <a:cs typeface="Arial" charset="0"/>
            </a:endParaRPr>
          </a:p>
        </p:txBody>
      </p:sp>
      <p:sp>
        <p:nvSpPr>
          <p:cNvPr id="21518" name="TextBox 6"/>
          <p:cNvSpPr txBox="1">
            <a:spLocks noChangeArrowheads="1"/>
          </p:cNvSpPr>
          <p:nvPr/>
        </p:nvSpPr>
        <p:spPr bwMode="auto">
          <a:xfrm>
            <a:off x="2555875" y="2125663"/>
            <a:ext cx="133826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이다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있다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타다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먹다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하다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재미있다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맛있다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살다</a:t>
            </a:r>
            <a:endParaRPr kumimoji="0" lang="en-US" altLang="en-US" sz="2400"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307013" y="2135188"/>
            <a:ext cx="1627187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이지요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있지요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타지요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읽지요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하지요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재미있지요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맛있지요</a:t>
            </a:r>
            <a:endParaRPr kumimoji="0" lang="en-US" altLang="ko-KR" sz="2400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살지요</a:t>
            </a:r>
            <a:endParaRPr kumimoji="0" lang="en-US" altLang="en-US" sz="2400">
              <a:latin typeface="나눔고딕" pitchFamily="50" charset="-128"/>
              <a:ea typeface="나눔고딕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/>
        </p:nvGraphicFramePr>
        <p:xfrm>
          <a:off x="192088" y="665163"/>
          <a:ext cx="8774112" cy="549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2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Seeking agreement: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지요</a:t>
                      </a:r>
                      <a:r>
                        <a:rPr lang="ko-KR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08000" y="4343400"/>
            <a:ext cx="7224713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A:	</a:t>
            </a: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공부 많이 </a:t>
            </a:r>
            <a:r>
              <a:rPr kumimoji="0" lang="en-US" altLang="ko-KR" sz="2400" dirty="0" smtClean="0">
                <a:latin typeface="+mn-lt"/>
                <a:ea typeface="나눔고딕"/>
                <a:cs typeface="나눔고딕"/>
              </a:rPr>
              <a:t>_______?</a:t>
            </a:r>
            <a:endParaRPr kumimoji="0" lang="en-US" altLang="ko-KR" sz="2400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B:	</a:t>
            </a: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네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, </a:t>
            </a: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많이 </a:t>
            </a:r>
            <a:r>
              <a:rPr kumimoji="0" lang="ko-KR" altLang="en-US" sz="2400" dirty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했</a:t>
            </a: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어요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.</a:t>
            </a:r>
          </a:p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endParaRPr kumimoji="0" lang="en-US" altLang="ko-KR" sz="2400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A:	</a:t>
            </a: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기숙사에서 </a:t>
            </a:r>
            <a:r>
              <a:rPr kumimoji="0" lang="en-US" altLang="ko-KR" sz="2400" dirty="0" smtClean="0">
                <a:latin typeface="+mn-lt"/>
                <a:ea typeface="나눔고딕"/>
                <a:cs typeface="나눔고딕"/>
              </a:rPr>
              <a:t>_______?</a:t>
            </a:r>
            <a:endParaRPr kumimoji="0" lang="en-US" altLang="ko-KR" sz="2400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B:	</a:t>
            </a: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네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, </a:t>
            </a: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기숙사에서 </a:t>
            </a:r>
            <a:r>
              <a:rPr kumimoji="0" lang="ko-KR" altLang="en-US" sz="2400" dirty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살</a:t>
            </a: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아요</a:t>
            </a:r>
            <a:r>
              <a:rPr kumimoji="0" lang="en-US" altLang="ko-KR" sz="2400" dirty="0" smtClean="0">
                <a:latin typeface="+mn-lt"/>
                <a:ea typeface="나눔고딕"/>
                <a:cs typeface="나눔고딕"/>
              </a:rPr>
              <a:t>.</a:t>
            </a:r>
            <a:endParaRPr kumimoji="0" lang="en-US" altLang="ko-KR" sz="2400" dirty="0">
              <a:latin typeface="+mn-lt"/>
              <a:ea typeface="나눔고딕"/>
              <a:cs typeface="나눔고딕"/>
            </a:endParaRPr>
          </a:p>
        </p:txBody>
      </p:sp>
      <p:pic>
        <p:nvPicPr>
          <p:cNvPr id="22539" name="Picture 4" descr="add_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350963"/>
            <a:ext cx="4656137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390775" y="4318000"/>
            <a:ext cx="13192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400">
                <a:solidFill>
                  <a:srgbClr val="FF6666"/>
                </a:solidFill>
                <a:latin typeface="나눔고딕" pitchFamily="50" charset="-128"/>
                <a:ea typeface="나눔고딕" pitchFamily="50" charset="-128"/>
              </a:rPr>
              <a:t>했지요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608263" y="5610225"/>
            <a:ext cx="1374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400">
                <a:solidFill>
                  <a:srgbClr val="FF6666"/>
                </a:solidFill>
                <a:latin typeface="나눔고딕" pitchFamily="50" charset="-128"/>
                <a:ea typeface="나눔고딕" pitchFamily="50" charset="-128"/>
              </a:rPr>
              <a:t>살지요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/>
        </p:nvGraphicFramePr>
        <p:xfrm>
          <a:off x="192088" y="665163"/>
          <a:ext cx="8774112" cy="549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2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Seeking agreement: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지요</a:t>
                      </a:r>
                      <a:r>
                        <a:rPr lang="ko-KR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61975" y="1431925"/>
            <a:ext cx="8110538" cy="554038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3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97150" y="1470025"/>
            <a:ext cx="4116388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같이 연습해요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!</a:t>
            </a: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 </a:t>
            </a:r>
            <a:r>
              <a:rPr kumimoji="0"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/>
                <a:cs typeface="나눔고딕"/>
              </a:rPr>
              <a:t>(Let’s practice!)</a:t>
            </a:r>
            <a:endParaRPr kumimoji="0"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나눔고딕"/>
              <a:cs typeface="나눔고딕"/>
            </a:endParaRPr>
          </a:p>
        </p:txBody>
      </p:sp>
      <p:sp>
        <p:nvSpPr>
          <p:cNvPr id="26636" name="TextBox 17"/>
          <p:cNvSpPr txBox="1">
            <a:spLocks noChangeArrowheads="1"/>
          </p:cNvSpPr>
          <p:nvPr/>
        </p:nvSpPr>
        <p:spPr bwMode="auto">
          <a:xfrm>
            <a:off x="4160838" y="2824163"/>
            <a:ext cx="4684712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ts val="3675"/>
              </a:lnSpc>
            </a:pPr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A: 	</a:t>
            </a:r>
            <a:r>
              <a:rPr kumimoji="0" lang="ko-KR" altLang="en-US" sz="2400">
                <a:solidFill>
                  <a:srgbClr val="000000"/>
                </a:solidFill>
                <a:ea typeface="나눔고딕" pitchFamily="50" charset="-128"/>
              </a:rPr>
              <a:t>저는 한국 식당에 자주 가요</a:t>
            </a:r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.</a:t>
            </a:r>
          </a:p>
          <a:p>
            <a:pPr latinLnBrk="0">
              <a:lnSpc>
                <a:spcPts val="3675"/>
              </a:lnSpc>
            </a:pPr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B: 	Korean food is delicious, isn’t it?</a:t>
            </a:r>
          </a:p>
        </p:txBody>
      </p:sp>
      <p:sp>
        <p:nvSpPr>
          <p:cNvPr id="7" name="TextBox 17"/>
          <p:cNvSpPr txBox="1">
            <a:spLocks noChangeArrowheads="1"/>
          </p:cNvSpPr>
          <p:nvPr/>
        </p:nvSpPr>
        <p:spPr bwMode="auto">
          <a:xfrm>
            <a:off x="4186238" y="3359150"/>
            <a:ext cx="48387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B: 	</a:t>
            </a:r>
            <a:r>
              <a:rPr kumimoji="0" lang="ko-KR" altLang="en-US" sz="2400">
                <a:solidFill>
                  <a:srgbClr val="000000"/>
                </a:solidFill>
                <a:ea typeface="나눔고딕" pitchFamily="50" charset="-128"/>
              </a:rPr>
              <a:t>한국 음식이 </a:t>
            </a:r>
            <a:r>
              <a:rPr kumimoji="0" lang="ko-KR" altLang="en-US" sz="2400" b="1">
                <a:solidFill>
                  <a:srgbClr val="FF6666"/>
                </a:solidFill>
                <a:ea typeface="나눔고딕" pitchFamily="50" charset="-128"/>
              </a:rPr>
              <a:t>맛있지요</a:t>
            </a:r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?     </a:t>
            </a:r>
          </a:p>
        </p:txBody>
      </p:sp>
      <p:sp>
        <p:nvSpPr>
          <p:cNvPr id="26638" name="TextBox 17"/>
          <p:cNvSpPr txBox="1">
            <a:spLocks noChangeArrowheads="1"/>
          </p:cNvSpPr>
          <p:nvPr/>
        </p:nvSpPr>
        <p:spPr bwMode="auto">
          <a:xfrm>
            <a:off x="561975" y="5132388"/>
            <a:ext cx="5113338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ts val="3675"/>
              </a:lnSpc>
            </a:pPr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A: 	</a:t>
            </a:r>
            <a:r>
              <a:rPr kumimoji="0" lang="ko-KR" altLang="en-US" sz="2400">
                <a:solidFill>
                  <a:srgbClr val="000000"/>
                </a:solidFill>
                <a:ea typeface="나눔고딕" pitchFamily="50" charset="-128"/>
              </a:rPr>
              <a:t>방이 참 깨끗해요</a:t>
            </a:r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.</a:t>
            </a:r>
          </a:p>
          <a:p>
            <a:pPr latinLnBrk="0"/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B: 	</a:t>
            </a:r>
            <a:r>
              <a:rPr kumimoji="0" lang="en-US" altLang="ko-KR" sz="2400">
                <a:solidFill>
                  <a:srgbClr val="000000"/>
                </a:solidFill>
              </a:rPr>
              <a:t>You cleaned your room, didn’t you?</a:t>
            </a:r>
            <a:endParaRPr kumimoji="0" lang="en-US" altLang="ko-KR" sz="2400">
              <a:solidFill>
                <a:srgbClr val="000000"/>
              </a:solidFill>
              <a:ea typeface="맑은 고딕" panose="020B0503020000020004" pitchFamily="34" charset="-127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561975" y="5640388"/>
            <a:ext cx="5113338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B: 	(</a:t>
            </a:r>
            <a:r>
              <a:rPr kumimoji="0" lang="ko-KR" altLang="en-US" sz="2400">
                <a:solidFill>
                  <a:srgbClr val="000000"/>
                </a:solidFill>
                <a:ea typeface="나눔고딕" pitchFamily="50" charset="-128"/>
              </a:rPr>
              <a:t>방을</a:t>
            </a:r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)</a:t>
            </a:r>
            <a:r>
              <a:rPr kumimoji="0" lang="ko-KR" altLang="en-US" sz="2400">
                <a:solidFill>
                  <a:srgbClr val="000000"/>
                </a:solidFill>
                <a:ea typeface="나눔고딕" pitchFamily="50" charset="-128"/>
              </a:rPr>
              <a:t> </a:t>
            </a:r>
            <a:r>
              <a:rPr kumimoji="0" lang="ko-KR" altLang="en-US" sz="2400" b="1">
                <a:solidFill>
                  <a:srgbClr val="FF6666"/>
                </a:solidFill>
                <a:ea typeface="나눔고딕" pitchFamily="50" charset="-128"/>
              </a:rPr>
              <a:t>청소했지요</a:t>
            </a:r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?     </a:t>
            </a:r>
          </a:p>
        </p:txBody>
      </p:sp>
      <p:pic>
        <p:nvPicPr>
          <p:cNvPr id="26640" name="Picture 10" descr="traditonal-1565866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2408238"/>
            <a:ext cx="3468688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1" name="Picture 11" descr="beach-house-interior-1505461_6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313" y="4378325"/>
            <a:ext cx="3113087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6" descr="BL4_C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4757738"/>
            <a:ext cx="23876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Content Placeholder 4"/>
          <p:cNvGraphicFramePr>
            <a:graphicFrameLocks/>
          </p:cNvGraphicFramePr>
          <p:nvPr/>
        </p:nvGraphicFramePr>
        <p:xfrm>
          <a:off x="1000125" y="350838"/>
          <a:ext cx="7369175" cy="944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56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Lesson 4 </a:t>
                      </a:r>
                      <a:r>
                        <a:rPr lang="en-US" sz="2800" baseline="0" dirty="0" smtClean="0">
                          <a:latin typeface="Arial Black"/>
                          <a:cs typeface="Arial Black"/>
                        </a:rPr>
                        <a:t>  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동생이 두 명 있어요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7659" name="L4C1.mp3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695325"/>
            <a:ext cx="560388" cy="48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60" name="TextBox 4"/>
          <p:cNvSpPr txBox="1">
            <a:spLocks noChangeArrowheads="1"/>
          </p:cNvSpPr>
          <p:nvPr/>
        </p:nvSpPr>
        <p:spPr bwMode="auto">
          <a:xfrm>
            <a:off x="457200" y="1762125"/>
            <a:ext cx="8816975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소피아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스티브 씨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집이 어디예요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:	</a:t>
            </a:r>
            <a:r>
              <a:rPr kumimoji="0" lang="ko-KR" altLang="en-US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보스톤이에요</a:t>
            </a: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. </a:t>
            </a:r>
            <a:r>
              <a:rPr kumimoji="0" lang="ko-KR" altLang="en-US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아버지하고 어머니가 보스톤에 계세요</a:t>
            </a: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		</a:t>
            </a:r>
            <a:r>
              <a:rPr kumimoji="0" lang="ko-KR" altLang="en-US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소피아 씨 부모님은 어디 계세요</a:t>
            </a: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소피아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홍콩에 계세요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 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오빠하고 동생도 홍콩에 있어요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오빠는 대학원생이에요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  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그리고 동생은 지금 고등학생이에요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:</a:t>
            </a:r>
            <a:r>
              <a:rPr kumimoji="0" lang="ko-KR" altLang="en-US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 </a:t>
            </a: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	</a:t>
            </a:r>
            <a:r>
              <a:rPr kumimoji="0" lang="ko-KR" altLang="en-US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남동생이에요</a:t>
            </a: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 여동생이에요</a:t>
            </a: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소피아</a:t>
            </a:r>
            <a:r>
              <a:rPr kumimoji="0" lang="ko-KR" altLang="ko-KR" sz="2000" b="1">
                <a:latin typeface="나눔고딕" pitchFamily="50" charset="-128"/>
                <a:ea typeface="나눔고딕" pitchFamily="50" charset="-128"/>
              </a:rPr>
              <a:t>: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여동생이에요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스티브 씨도 동생 있어요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:	</a:t>
            </a:r>
            <a:r>
              <a:rPr kumimoji="0" lang="ko-KR" altLang="en-US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네</a:t>
            </a: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 여동생 한 명하고 남동생 두 명이 있어요</a:t>
            </a: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.</a:t>
            </a:r>
          </a:p>
        </p:txBody>
      </p:sp>
      <p:sp>
        <p:nvSpPr>
          <p:cNvPr id="27661" name="직사각형 7">
            <a:hlinkClick r:id="rId5"/>
          </p:cNvPr>
          <p:cNvSpPr>
            <a:spLocks noChangeArrowheads="1"/>
          </p:cNvSpPr>
          <p:nvPr/>
        </p:nvSpPr>
        <p:spPr bwMode="auto">
          <a:xfrm>
            <a:off x="8077200" y="5838825"/>
            <a:ext cx="955675" cy="927100"/>
          </a:xfrm>
          <a:prstGeom prst="rect">
            <a:avLst/>
          </a:prstGeom>
          <a:blipFill dpi="0" rotWithShape="1">
            <a:blip r:embed="rId6">
              <a:alphaModFix amt="25000"/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latinLnBrk="0"/>
            <a:endParaRPr kumimoji="0" lang="ko-KR" altLang="en-US">
              <a:solidFill>
                <a:srgbClr val="FFFFFF"/>
              </a:solidFill>
              <a:ea typeface="맑은 고딕" panose="020B0503020000020004" pitchFamily="34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6" descr="BL4_C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275" y="3351213"/>
            <a:ext cx="23876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Content Placeholder 4"/>
          <p:cNvGraphicFramePr>
            <a:graphicFrameLocks/>
          </p:cNvGraphicFramePr>
          <p:nvPr/>
        </p:nvGraphicFramePr>
        <p:xfrm>
          <a:off x="1000125" y="350838"/>
          <a:ext cx="7369175" cy="944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56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Lesson 4 </a:t>
                      </a:r>
                      <a:r>
                        <a:rPr lang="en-US" sz="2800" baseline="0" dirty="0" smtClean="0">
                          <a:latin typeface="Arial Black"/>
                          <a:cs typeface="Arial Black"/>
                        </a:rPr>
                        <a:t>  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동생이 두 명 있어요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8683" name="L4C1.mp3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695325"/>
            <a:ext cx="560388" cy="48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84" name="TextBox 4"/>
          <p:cNvSpPr txBox="1">
            <a:spLocks noChangeArrowheads="1"/>
          </p:cNvSpPr>
          <p:nvPr/>
        </p:nvSpPr>
        <p:spPr bwMode="auto">
          <a:xfrm>
            <a:off x="392113" y="1243013"/>
            <a:ext cx="8816975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소피아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스티브 씨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집이 어디예요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:	</a:t>
            </a:r>
            <a:r>
              <a:rPr kumimoji="0" lang="ko-KR" altLang="en-US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보스톤이에요</a:t>
            </a: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. </a:t>
            </a:r>
            <a:r>
              <a:rPr kumimoji="0" lang="ko-KR" altLang="en-US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아버지하고 어머니가 보스톤에 계세요</a:t>
            </a: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		</a:t>
            </a:r>
            <a:r>
              <a:rPr kumimoji="0" lang="ko-KR" altLang="en-US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소피아 씨 부모님은 어디 계세요</a:t>
            </a: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소피아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홍콩에 계세요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 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오빠하고 동생도 홍콩에 있어요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오빠는 대학원생이에요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  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그리고 동생은 지금 고등학생이에요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:</a:t>
            </a:r>
            <a:r>
              <a:rPr kumimoji="0" lang="ko-KR" altLang="en-US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 </a:t>
            </a: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	</a:t>
            </a:r>
            <a:r>
              <a:rPr kumimoji="0" lang="ko-KR" altLang="en-US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남동생이에요</a:t>
            </a: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 여동생이에요</a:t>
            </a: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소피아</a:t>
            </a:r>
            <a:r>
              <a:rPr kumimoji="0" lang="ko-KR" altLang="ko-KR" sz="2000" b="1">
                <a:latin typeface="나눔고딕" pitchFamily="50" charset="-128"/>
                <a:ea typeface="나눔고딕" pitchFamily="50" charset="-128"/>
              </a:rPr>
              <a:t>: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여동생이에요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스티브 씨도 동생 있어요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:	</a:t>
            </a:r>
            <a:r>
              <a:rPr kumimoji="0" lang="ko-KR" altLang="en-US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네</a:t>
            </a: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 여동생 한 명하고 남동생 두 명이 있어요</a:t>
            </a:r>
            <a:r>
              <a:rPr kumimoji="0" lang="en-US" altLang="ko-KR" sz="2000" b="1">
                <a:solidFill>
                  <a:srgbClr val="C00000"/>
                </a:solidFill>
                <a:latin typeface="나눔고딕" pitchFamily="50" charset="-128"/>
                <a:ea typeface="나눔고딕" pitchFamily="50" charset="-128"/>
              </a:rPr>
              <a:t>.</a:t>
            </a:r>
          </a:p>
        </p:txBody>
      </p:sp>
      <p:sp>
        <p:nvSpPr>
          <p:cNvPr id="28685" name="직사각형 7">
            <a:hlinkClick r:id="rId5"/>
          </p:cNvPr>
          <p:cNvSpPr>
            <a:spLocks noChangeArrowheads="1"/>
          </p:cNvSpPr>
          <p:nvPr/>
        </p:nvSpPr>
        <p:spPr bwMode="auto">
          <a:xfrm>
            <a:off x="8077200" y="5838825"/>
            <a:ext cx="955675" cy="927100"/>
          </a:xfrm>
          <a:prstGeom prst="rect">
            <a:avLst/>
          </a:prstGeom>
          <a:blipFill dpi="0" rotWithShape="1">
            <a:blip r:embed="rId6">
              <a:alphaModFix amt="25000"/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latinLnBrk="0"/>
            <a:endParaRPr kumimoji="0" lang="ko-KR" altLang="en-US">
              <a:solidFill>
                <a:srgbClr val="FFFFFF"/>
              </a:solidFill>
              <a:ea typeface="맑은 고딕" panose="020B0503020000020004" pitchFamily="34" charset="-127"/>
            </a:endParaRPr>
          </a:p>
        </p:txBody>
      </p:sp>
      <p:sp>
        <p:nvSpPr>
          <p:cNvPr id="28686" name="TextBox 8"/>
          <p:cNvSpPr txBox="1">
            <a:spLocks noChangeArrowheads="1"/>
          </p:cNvSpPr>
          <p:nvPr/>
        </p:nvSpPr>
        <p:spPr bwMode="auto">
          <a:xfrm>
            <a:off x="330200" y="5276850"/>
            <a:ext cx="6604000" cy="11176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ts val="3975"/>
              </a:lnSpc>
            </a:pPr>
            <a:r>
              <a:rPr kumimoji="0" lang="en-US" altLang="ko-KR" b="1">
                <a:latin typeface="나눔고딕" pitchFamily="50" charset="-128"/>
                <a:ea typeface="나눔고딕" pitchFamily="50" charset="-128"/>
              </a:rPr>
              <a:t>Now I have a question for you:</a:t>
            </a:r>
          </a:p>
          <a:p>
            <a:pPr latinLnBrk="0">
              <a:lnSpc>
                <a:spcPts val="3975"/>
              </a:lnSpc>
            </a:pP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Q 1. </a:t>
            </a:r>
            <a:r>
              <a:rPr kumimoji="0" lang="ko-KR" altLang="en-US" sz="2400" b="1">
                <a:latin typeface="나눔고딕" pitchFamily="50" charset="-128"/>
                <a:ea typeface="나눔고딕" pitchFamily="50" charset="-128"/>
              </a:rPr>
              <a:t>스티브 씨</a:t>
            </a: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, </a:t>
            </a:r>
            <a:r>
              <a:rPr kumimoji="0" lang="ko-KR" altLang="en-US" sz="2400" b="1">
                <a:latin typeface="나눔고딕" pitchFamily="50" charset="-128"/>
                <a:ea typeface="나눔고딕" pitchFamily="50" charset="-128"/>
              </a:rPr>
              <a:t>집이 보스톤 이지요</a:t>
            </a: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?</a:t>
            </a:r>
          </a:p>
        </p:txBody>
      </p:sp>
      <p:sp>
        <p:nvSpPr>
          <p:cNvPr id="10" name="구름 9"/>
          <p:cNvSpPr/>
          <p:nvPr/>
        </p:nvSpPr>
        <p:spPr>
          <a:xfrm>
            <a:off x="4635500" y="207963"/>
            <a:ext cx="4076700" cy="1533525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3200" b="1" dirty="0"/>
          </a:p>
          <a:p>
            <a:pPr algn="ctr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/>
              <a:t>여러분께</a:t>
            </a:r>
            <a:r>
              <a:rPr kumimoji="0" lang="en-US" altLang="ko-KR" sz="3200" b="1" dirty="0"/>
              <a:t>, </a:t>
            </a:r>
          </a:p>
          <a:p>
            <a:pPr algn="ctr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b="1" dirty="0"/>
              <a:t>질문 </a:t>
            </a:r>
            <a:r>
              <a:rPr kumimoji="0" lang="ko-KR" altLang="en-US" sz="3200" b="1" dirty="0"/>
              <a:t>있어요</a:t>
            </a:r>
            <a:r>
              <a:rPr kumimoji="0" lang="en-US" altLang="ko-KR" sz="3200" b="1" dirty="0"/>
              <a:t>! </a:t>
            </a:r>
            <a:endParaRPr kumimoji="0" lang="ko-KR" altLang="en-US" sz="3200" b="1" dirty="0"/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 dirty="0"/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5411788" y="5767388"/>
            <a:ext cx="733425" cy="56356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네</a:t>
            </a:r>
            <a:r>
              <a:rPr kumimoji="0"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.</a:t>
            </a: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endParaRPr kumimoji="0"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/>
        </p:nvGraphicFramePr>
        <p:xfrm>
          <a:off x="1000125" y="303213"/>
          <a:ext cx="7369175" cy="944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56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Lesson 5 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서점에서 친구를 만나요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706" name="Picture 2" descr="BL5_C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3" y="2506663"/>
            <a:ext cx="4313237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2113" y="1389063"/>
            <a:ext cx="8816975" cy="5172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제니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	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리사 씨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 안녕하세요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어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제니 씨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오래간만이에요</a:t>
            </a:r>
            <a:r>
              <a:rPr kumimoji="0" lang="ko-KR" altLang="ko-KR" sz="2400" b="1" dirty="0">
                <a:latin typeface="나눔고딕"/>
                <a:ea typeface="나눔고딕"/>
                <a:cs typeface="나눔고딕"/>
              </a:rPr>
              <a:t>.</a:t>
            </a:r>
            <a:endParaRPr kumimoji="0" lang="en-US" altLang="ko-KR" sz="2400" b="1" dirty="0">
              <a:latin typeface="나눔고딕"/>
              <a:ea typeface="나눔고딕"/>
              <a:cs typeface="나눔고딕"/>
            </a:endParaRP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제니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	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네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 오래간만이에요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	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그런데 어디 가세요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커피숍에 가요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	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	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제니 씨는 어디 가세요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제니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	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저는 서점에 가요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	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친구가 학교 앞 서점에서 일을 해요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아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그래요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그럼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내일 학교에서 봐요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제니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	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네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 안녕히 가세요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.`</a:t>
            </a:r>
          </a:p>
        </p:txBody>
      </p:sp>
      <p:pic>
        <p:nvPicPr>
          <p:cNvPr id="29708" name="L5C1.mp3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676275"/>
            <a:ext cx="622300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/>
        </p:nvGraphicFramePr>
        <p:xfrm>
          <a:off x="1000125" y="303213"/>
          <a:ext cx="7369175" cy="944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56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Lesson 5 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서점에서 친구를 만나요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730" name="Picture 2" descr="BL5_C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3" y="2506663"/>
            <a:ext cx="4313237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2113" y="1389063"/>
            <a:ext cx="8816975" cy="5172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제니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	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리사 씨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 안녕하세요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어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제니 씨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오래간만이에요</a:t>
            </a:r>
            <a:r>
              <a:rPr kumimoji="0" lang="ko-KR" altLang="ko-KR" sz="2400" b="1" dirty="0">
                <a:latin typeface="나눔고딕"/>
                <a:ea typeface="나눔고딕"/>
                <a:cs typeface="나눔고딕"/>
              </a:rPr>
              <a:t>.</a:t>
            </a:r>
            <a:endParaRPr kumimoji="0" lang="en-US" altLang="ko-KR" sz="2400" b="1" dirty="0">
              <a:latin typeface="나눔고딕"/>
              <a:ea typeface="나눔고딕"/>
              <a:cs typeface="나눔고딕"/>
            </a:endParaRP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제니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	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네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 오래간만이에요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	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그런데 어디 가세요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커피숍에 가요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	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	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제니 씨는 어디 가세요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제니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	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저는 서점에 가요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	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친구가 학교 앞 서점에서 일을 해요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아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그래요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그럼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내일 학교에서 봐요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제니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	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네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 안녕히 가세요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.`</a:t>
            </a:r>
          </a:p>
        </p:txBody>
      </p:sp>
      <p:pic>
        <p:nvPicPr>
          <p:cNvPr id="30732" name="L5C1.mp3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676275"/>
            <a:ext cx="622300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4533900" y="222250"/>
            <a:ext cx="4381500" cy="989013"/>
          </a:xfrm>
          <a:prstGeom prst="wedgeRoundRectCallout">
            <a:avLst>
              <a:gd name="adj1" fmla="val 3896"/>
              <a:gd name="adj2" fmla="val 111923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300" b="1" dirty="0"/>
              <a:t>뭘 바꿀 수 있어요</a:t>
            </a:r>
            <a:r>
              <a:rPr kumimoji="0" lang="en-US" altLang="ko-KR" sz="3300" b="1" dirty="0"/>
              <a:t>? </a:t>
            </a:r>
            <a:endParaRPr kumimoji="0" lang="ko-KR" altLang="en-US" sz="3300" b="1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041900" y="5541963"/>
            <a:ext cx="1309688" cy="490537"/>
          </a:xfrm>
          <a:prstGeom prst="rect">
            <a:avLst/>
          </a:prstGeom>
          <a:solidFill>
            <a:srgbClr val="FF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628900" y="2016125"/>
            <a:ext cx="1866900" cy="490538"/>
          </a:xfrm>
          <a:prstGeom prst="rect">
            <a:avLst/>
          </a:prstGeom>
          <a:solidFill>
            <a:srgbClr val="FF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09800" y="1366838"/>
            <a:ext cx="1384300" cy="512762"/>
          </a:xfrm>
          <a:prstGeom prst="rect">
            <a:avLst/>
          </a:prstGeom>
          <a:solidFill>
            <a:srgbClr val="FF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/>
        </p:nvGraphicFramePr>
        <p:xfrm>
          <a:off x="1000125" y="303213"/>
          <a:ext cx="7369175" cy="944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56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Lesson 5 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서점에서 친구를 만나요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1757" name="Picture 2" descr="BL5_CO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3" y="2506663"/>
            <a:ext cx="4313237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6918" y="1367592"/>
            <a:ext cx="8817589" cy="517278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  <a:reflection endPos="0" dist="50800" dir="5400000" sy="-100000" algn="bl" rotWithShape="0"/>
          </a:effectLst>
        </p:spPr>
        <p:txBody>
          <a:bodyPr>
            <a:spAutoFit/>
          </a:bodyPr>
          <a:lstStyle/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b="1" dirty="0">
                <a:latin typeface="나눔고딕"/>
                <a:ea typeface="나눔고딕"/>
                <a:cs typeface="나눔고딕"/>
              </a:rPr>
              <a:t>제니</a:t>
            </a:r>
            <a:r>
              <a:rPr kumimoji="0" lang="en-US" altLang="ko-KR" sz="22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200" b="1" dirty="0" err="1">
                <a:latin typeface="나눔고딕"/>
                <a:ea typeface="나눔고딕"/>
                <a:cs typeface="나눔고딕"/>
              </a:rPr>
              <a:t>리사</a:t>
            </a:r>
            <a:r>
              <a:rPr kumimoji="0" lang="ko-KR" altLang="en-US" sz="2200" b="1" dirty="0">
                <a:latin typeface="나눔고딕"/>
                <a:ea typeface="나눔고딕"/>
                <a:cs typeface="나눔고딕"/>
              </a:rPr>
              <a:t> 씨</a:t>
            </a:r>
            <a:r>
              <a:rPr kumimoji="0" lang="en-US" altLang="ko-KR" sz="22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200" b="1" dirty="0">
                <a:latin typeface="나눔고딕"/>
                <a:ea typeface="나눔고딕"/>
                <a:cs typeface="나눔고딕"/>
              </a:rPr>
              <a:t> 안녕하</a:t>
            </a:r>
            <a:r>
              <a:rPr kumimoji="0" lang="ko-KR" altLang="en-US" sz="2200" b="1" u="sng" dirty="0">
                <a:latin typeface="나눔고딕"/>
                <a:ea typeface="나눔고딕"/>
                <a:cs typeface="나눔고딕"/>
              </a:rPr>
              <a:t>세</a:t>
            </a:r>
            <a:r>
              <a:rPr kumimoji="0" lang="ko-KR" altLang="en-US" sz="2200" b="1" dirty="0">
                <a:latin typeface="나눔고딕"/>
                <a:ea typeface="나눔고딕"/>
                <a:cs typeface="나눔고딕"/>
              </a:rPr>
              <a:t>요</a:t>
            </a:r>
            <a:r>
              <a:rPr kumimoji="0" lang="en-US" altLang="ko-KR" sz="2200" b="1" dirty="0">
                <a:latin typeface="나눔고딕"/>
                <a:ea typeface="나눔고딕"/>
                <a:cs typeface="나눔고딕"/>
              </a:rPr>
              <a:t>? 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kumimoji="0"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어</a:t>
            </a:r>
            <a:r>
              <a:rPr kumimoji="0"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제니 씨</a:t>
            </a:r>
            <a:r>
              <a:rPr kumimoji="0"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오래간만이</a:t>
            </a:r>
            <a:r>
              <a:rPr kumimoji="0" lang="ko-KR" altLang="en-US" sz="2200" b="1" u="sng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에</a:t>
            </a:r>
            <a:r>
              <a:rPr kumimoji="0"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요</a:t>
            </a:r>
            <a:r>
              <a:rPr kumimoji="0" lang="ko-KR" altLang="ko-KR" sz="2200" b="1" dirty="0">
                <a:latin typeface="나눔고딕"/>
                <a:ea typeface="나눔고딕"/>
                <a:cs typeface="나눔고딕"/>
              </a:rPr>
              <a:t>.</a:t>
            </a:r>
            <a:endParaRPr kumimoji="0" lang="en-US" altLang="ko-KR" sz="2200" b="1" dirty="0">
              <a:latin typeface="나눔고딕"/>
              <a:ea typeface="나눔고딕"/>
              <a:cs typeface="나눔고딕"/>
            </a:endParaRP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r>
              <a:rPr kumimoji="0" lang="ko-KR" altLang="en-US" sz="2200" b="1" dirty="0">
                <a:latin typeface="나눔고딕"/>
                <a:ea typeface="나눔고딕"/>
                <a:cs typeface="나눔고딕"/>
              </a:rPr>
              <a:t>제니</a:t>
            </a:r>
            <a:r>
              <a:rPr kumimoji="0" lang="en-US" altLang="ko-KR" sz="22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200" b="1" dirty="0">
                <a:latin typeface="나눔고딕"/>
                <a:ea typeface="나눔고딕"/>
                <a:cs typeface="나눔고딕"/>
              </a:rPr>
              <a:t>네</a:t>
            </a:r>
            <a:r>
              <a:rPr kumimoji="0" lang="en-US" altLang="ko-KR" sz="22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200" b="1" dirty="0">
                <a:latin typeface="나눔고딕"/>
                <a:ea typeface="나눔고딕"/>
                <a:cs typeface="나눔고딕"/>
              </a:rPr>
              <a:t> 오래간만이에요</a:t>
            </a:r>
            <a:r>
              <a:rPr kumimoji="0" lang="en-US" altLang="ko-KR" sz="22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200" b="1" dirty="0">
                <a:latin typeface="나눔고딕"/>
                <a:ea typeface="나눔고딕"/>
                <a:cs typeface="나눔고딕"/>
              </a:rPr>
              <a:t>	</a:t>
            </a:r>
            <a:r>
              <a:rPr kumimoji="0" lang="en-US" altLang="ko-KR" sz="2200" b="1" dirty="0">
                <a:latin typeface="나눔고딕"/>
                <a:ea typeface="나눔고딕"/>
                <a:cs typeface="나눔고딕"/>
              </a:rPr>
              <a:t>	</a:t>
            </a:r>
            <a:r>
              <a:rPr kumimoji="0" lang="ko-KR" altLang="en-US" sz="2200" b="1" dirty="0">
                <a:latin typeface="나눔고딕"/>
                <a:ea typeface="나눔고딕"/>
                <a:cs typeface="나눔고딕"/>
              </a:rPr>
              <a:t>그런데 어디 가세요</a:t>
            </a:r>
            <a:r>
              <a:rPr kumimoji="0" lang="en-US" altLang="ko-KR" sz="22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kumimoji="0"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커피숍에 가요</a:t>
            </a:r>
            <a:r>
              <a:rPr kumimoji="0"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	</a:t>
            </a:r>
            <a:r>
              <a:rPr kumimoji="0"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	</a:t>
            </a:r>
            <a:r>
              <a:rPr kumimoji="0"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제니 씨는 어디 가세요</a:t>
            </a:r>
            <a:r>
              <a:rPr kumimoji="0"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b="1" dirty="0">
                <a:latin typeface="나눔고딕"/>
                <a:ea typeface="나눔고딕"/>
                <a:cs typeface="나눔고딕"/>
              </a:rPr>
              <a:t>제니</a:t>
            </a:r>
            <a:r>
              <a:rPr kumimoji="0" lang="en-US" altLang="ko-KR" sz="22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200" b="1" dirty="0">
                <a:latin typeface="나눔고딕"/>
                <a:ea typeface="나눔고딕"/>
                <a:cs typeface="나눔고딕"/>
              </a:rPr>
              <a:t>저는 서점에 가요</a:t>
            </a:r>
            <a:r>
              <a:rPr kumimoji="0" lang="en-US" altLang="ko-KR" sz="22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200" b="1" dirty="0">
                <a:latin typeface="나눔고딕"/>
                <a:ea typeface="나눔고딕"/>
                <a:cs typeface="나눔고딕"/>
              </a:rPr>
              <a:t>	</a:t>
            </a:r>
            <a:r>
              <a:rPr kumimoji="0" lang="en-US" altLang="ko-KR" sz="2200" b="1" dirty="0">
                <a:latin typeface="나눔고딕"/>
                <a:ea typeface="나눔고딕"/>
                <a:cs typeface="나눔고딕"/>
              </a:rPr>
              <a:t>	</a:t>
            </a:r>
            <a:r>
              <a:rPr kumimoji="0" lang="ko-KR" altLang="en-US" sz="2200" b="1" dirty="0">
                <a:latin typeface="나눔고딕"/>
                <a:ea typeface="나눔고딕"/>
                <a:cs typeface="나눔고딕"/>
              </a:rPr>
              <a:t>친구가 학교 앞 서점에서 일을 해요</a:t>
            </a:r>
            <a:r>
              <a:rPr kumimoji="0" lang="en-US" altLang="ko-KR" sz="22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리사</a:t>
            </a:r>
            <a:r>
              <a:rPr kumimoji="0"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아</a:t>
            </a:r>
            <a:r>
              <a:rPr kumimoji="0"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그래요</a:t>
            </a:r>
            <a:r>
              <a:rPr kumimoji="0"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  <a:r>
              <a:rPr kumimoji="0"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그럼</a:t>
            </a:r>
            <a:r>
              <a:rPr kumimoji="0"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내일 학교에서 봐</a:t>
            </a:r>
            <a:r>
              <a:rPr kumimoji="0"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(</a:t>
            </a:r>
            <a:r>
              <a:rPr kumimoji="0"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보</a:t>
            </a:r>
            <a:r>
              <a:rPr kumimoji="0" lang="ko-KR" altLang="en-US" sz="2200" b="1" strike="sngStrike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아</a:t>
            </a:r>
            <a:r>
              <a:rPr kumimoji="0"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)</a:t>
            </a:r>
            <a:r>
              <a:rPr kumimoji="0" lang="ko-KR" altLang="en-US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요</a:t>
            </a:r>
            <a:r>
              <a:rPr kumimoji="0"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b="1" dirty="0">
                <a:latin typeface="나눔고딕"/>
                <a:ea typeface="나눔고딕"/>
                <a:cs typeface="나눔고딕"/>
              </a:rPr>
              <a:t>제니</a:t>
            </a:r>
            <a:r>
              <a:rPr kumimoji="0" lang="en-US" altLang="ko-KR" sz="22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200" b="1" dirty="0">
                <a:latin typeface="나눔고딕"/>
                <a:ea typeface="나눔고딕"/>
                <a:cs typeface="나눔고딕"/>
              </a:rPr>
              <a:t>네</a:t>
            </a:r>
            <a:r>
              <a:rPr kumimoji="0" lang="en-US" altLang="ko-KR" sz="22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200" b="1" dirty="0">
                <a:latin typeface="나눔고딕"/>
                <a:ea typeface="나눔고딕"/>
                <a:cs typeface="나눔고딕"/>
              </a:rPr>
              <a:t> 안녕히 가세요</a:t>
            </a:r>
            <a:r>
              <a:rPr kumimoji="0" lang="en-US" altLang="ko-KR" sz="2200" b="1" dirty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pic>
        <p:nvPicPr>
          <p:cNvPr id="31759" name="L5C1.mp3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676275"/>
            <a:ext cx="622300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787775" y="1363663"/>
            <a:ext cx="3468688" cy="604837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-&gt;</a:t>
            </a: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안녕하시</a:t>
            </a:r>
            <a:r>
              <a:rPr kumimoji="0" lang="ko-KR" altLang="en-US" sz="33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지</a:t>
            </a:r>
            <a:r>
              <a:rPr kumimoji="0" lang="ko-KR" alt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요</a:t>
            </a:r>
            <a:r>
              <a:rPr kumimoji="0"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r>
              <a:rPr kumimoji="0"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-&gt; </a:t>
            </a: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죠</a:t>
            </a:r>
            <a:endParaRPr kumimoji="0"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713288" y="1951038"/>
            <a:ext cx="3927475" cy="709612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-&gt;</a:t>
            </a:r>
            <a:r>
              <a:rPr kumimoji="0" lang="ko-KR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오래간만이</a:t>
            </a:r>
            <a:r>
              <a:rPr kumimoji="0" lang="ko-KR" altLang="en-US" sz="3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지</a:t>
            </a:r>
            <a:r>
              <a:rPr kumimoji="0" lang="ko-KR" altLang="en-US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요</a:t>
            </a:r>
            <a:r>
              <a:rPr kumimoji="0" lang="en-US" altLang="ko-KR" sz="3000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. </a:t>
            </a:r>
            <a:r>
              <a:rPr kumimoji="0" lang="en-US" altLang="ko-KR" sz="3000" b="1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-&gt;</a:t>
            </a:r>
            <a:r>
              <a:rPr kumimoji="0" lang="ko-KR" altLang="en-US" sz="3000" b="1" dirty="0">
                <a:solidFill>
                  <a:srgbClr val="000000"/>
                </a:solidFill>
                <a:latin typeface="+mn-lt"/>
                <a:ea typeface="맑은 고딕" pitchFamily="50" charset="-127"/>
              </a:rPr>
              <a:t>죠</a:t>
            </a:r>
            <a:endParaRPr kumimoji="0" lang="ko-KR" altLang="en-US" sz="3000" b="1" dirty="0">
              <a:solidFill>
                <a:srgbClr val="FF6666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6488113" y="5276850"/>
            <a:ext cx="2452687" cy="765175"/>
          </a:xfrm>
          <a:prstGeom prst="rect">
            <a:avLst/>
          </a:prstGeom>
          <a:solidFill>
            <a:srgbClr val="FFFF66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-&gt;</a:t>
            </a: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보</a:t>
            </a:r>
            <a:r>
              <a:rPr kumimoji="0" lang="ko-KR" altLang="en-US" sz="33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지</a:t>
            </a:r>
            <a:r>
              <a:rPr kumimoji="0" lang="ko-KR" alt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요</a:t>
            </a: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r>
              <a:rPr kumimoji="0"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-&gt; </a:t>
            </a: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죠</a:t>
            </a:r>
            <a:endParaRPr kumimoji="0" lang="ko-KR" altLang="en-US" sz="2800" dirty="0">
              <a:solidFill>
                <a:srgbClr val="FF6666"/>
              </a:solidFill>
              <a:latin typeface="+mn-lt"/>
              <a:ea typeface="맑은 고딕" pitchFamily="50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4305300" y="238125"/>
            <a:ext cx="4752975" cy="973138"/>
          </a:xfrm>
          <a:prstGeom prst="wedgeRoundRectCallout">
            <a:avLst>
              <a:gd name="adj1" fmla="val 14319"/>
              <a:gd name="adj2" fmla="val 85919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300" b="1" dirty="0"/>
              <a:t>이렇게 바꿀 수 있어요</a:t>
            </a:r>
            <a:r>
              <a:rPr kumimoji="0" lang="en-US" altLang="ko-KR" sz="3300" b="1" dirty="0"/>
              <a:t>.</a:t>
            </a:r>
            <a:endParaRPr kumimoji="0" lang="ko-KR" altLang="en-US" sz="3300" b="1" dirty="0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/>
        </p:nvGraphicFramePr>
        <p:xfrm>
          <a:off x="935038" y="190500"/>
          <a:ext cx="7369175" cy="944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56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Lesson 5 Conversation 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선물 사러 백화점에 가요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2778" name="L5C2.mp3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676275"/>
            <a:ext cx="604837" cy="51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9" name="Picture 6" descr="BL5_CO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5" r="13795" b="12637"/>
          <a:stretch>
            <a:fillRect/>
          </a:stretch>
        </p:blipFill>
        <p:spPr bwMode="auto">
          <a:xfrm>
            <a:off x="7264400" y="3251200"/>
            <a:ext cx="1625600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0375" y="1220788"/>
            <a:ext cx="8816975" cy="5683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 latinLnBrk="0">
              <a:lnSpc>
                <a:spcPts val="3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소피아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마이클 씨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 오늘 뭐 하세요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친구 생일 선물 사러 백화점에 가요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소피아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친구 생일이 언제예요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이번 토요일이에요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소피아씨는 오늘 뭐 하세요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소피아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저는 오전에 수업 들으러 학교에 가요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수업이 몇 시에 있어요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소피아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	10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시에 있어요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그럼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오후에 저하고 같이 백화점에 가요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소피아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네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 좋아요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	3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시 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30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분 괜찮아요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소피아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네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괜찮아요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445000" y="190500"/>
            <a:ext cx="4445000" cy="944563"/>
          </a:xfrm>
          <a:prstGeom prst="wedgeRoundRectCallout">
            <a:avLst>
              <a:gd name="adj1" fmla="val 3896"/>
              <a:gd name="adj2" fmla="val 111923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300" b="1" dirty="0"/>
              <a:t>뭘 바꿀 수 있어요</a:t>
            </a:r>
            <a:r>
              <a:rPr kumimoji="0" lang="en-US" altLang="ko-KR" sz="3300" b="1" dirty="0"/>
              <a:t>? </a:t>
            </a:r>
            <a:endParaRPr kumimoji="0" lang="ko-KR" altLang="en-US" sz="3300" b="1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1000501" y="676211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608193" y="1288653"/>
            <a:ext cx="8215313" cy="618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numCol="2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NOUN 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가운데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the </a:t>
            </a:r>
            <a:r>
              <a:rPr lang="en-US" altLang="ko-KR" dirty="0">
                <a:ea typeface="나눔고딕"/>
                <a:cs typeface="나눔고딕"/>
              </a:rPr>
              <a:t>middle, the center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건너편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the </a:t>
            </a:r>
            <a:r>
              <a:rPr lang="en-US" altLang="ko-KR" dirty="0">
                <a:ea typeface="나눔고딕"/>
                <a:cs typeface="나눔고딕"/>
              </a:rPr>
              <a:t>other side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교회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church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꽃집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flower </a:t>
            </a:r>
            <a:r>
              <a:rPr lang="en-US" altLang="ko-KR" dirty="0">
                <a:ea typeface="나눔고딕"/>
                <a:cs typeface="나눔고딕"/>
              </a:rPr>
              <a:t>shop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동네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neighborhood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슈퍼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supermarket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약국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drugstore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지도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map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쪽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side</a:t>
            </a:r>
            <a:r>
              <a:rPr lang="en-US" altLang="ko-KR" dirty="0">
                <a:ea typeface="나눔고딕"/>
                <a:cs typeface="나눔고딕"/>
              </a:rPr>
              <a:t>, direction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초등학교 </a:t>
            </a:r>
            <a:r>
              <a:rPr lang="en-US" altLang="ko-KR" dirty="0" smtClean="0">
                <a:ea typeface="나눔고딕"/>
                <a:cs typeface="나눔고딕"/>
              </a:rPr>
              <a:t>	elementary </a:t>
            </a:r>
            <a:r>
              <a:rPr lang="en-US" altLang="ko-KR" dirty="0">
                <a:ea typeface="나눔고딕"/>
                <a:cs typeface="나눔고딕"/>
              </a:rPr>
              <a:t>school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테니스장 </a:t>
            </a:r>
            <a:r>
              <a:rPr lang="en-US" altLang="ko-KR" dirty="0" smtClean="0">
                <a:ea typeface="나눔고딕"/>
                <a:cs typeface="나눔고딕"/>
              </a:rPr>
              <a:t>	tennis </a:t>
            </a:r>
            <a:r>
              <a:rPr lang="en-US" altLang="ko-KR" dirty="0">
                <a:ea typeface="나눔고딕"/>
                <a:cs typeface="나눔고딕"/>
              </a:rPr>
              <a:t>court</a:t>
            </a:r>
          </a:p>
          <a:p>
            <a:pPr>
              <a:defRPr/>
            </a:pP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COUNTER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군데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place</a:t>
            </a:r>
            <a:r>
              <a:rPr lang="en-US" altLang="ko-KR" dirty="0">
                <a:ea typeface="나눔고딕"/>
                <a:cs typeface="나눔고딕"/>
              </a:rPr>
              <a:t>, spot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번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number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SUFFIX</a:t>
            </a:r>
          </a:p>
          <a:p>
            <a:pPr>
              <a:defRPr/>
            </a:pPr>
            <a:r>
              <a:rPr lang="en-US" altLang="ko-KR" dirty="0">
                <a:ea typeface="나눔고딕"/>
                <a:cs typeface="나눔고딕"/>
              </a:rPr>
              <a:t>~</a:t>
            </a:r>
            <a:r>
              <a:rPr lang="ko-KR" altLang="en-US" dirty="0">
                <a:ea typeface="나눔고딕"/>
                <a:cs typeface="나눔고딕"/>
              </a:rPr>
              <a:t>지요</a:t>
            </a:r>
            <a:r>
              <a:rPr lang="en-US" altLang="ko-KR" dirty="0">
                <a:ea typeface="나눔고딕"/>
                <a:cs typeface="나눔고딕"/>
              </a:rPr>
              <a:t>? </a:t>
            </a:r>
            <a:r>
              <a:rPr lang="en-US" altLang="ko-KR" dirty="0" smtClean="0">
                <a:ea typeface="나눔고딕"/>
                <a:cs typeface="나눔고딕"/>
              </a:rPr>
              <a:t>		isn’t </a:t>
            </a:r>
            <a:r>
              <a:rPr lang="en-US" altLang="ko-KR" dirty="0">
                <a:ea typeface="나눔고딕"/>
                <a:cs typeface="나눔고딕"/>
              </a:rPr>
              <a:t>it (seeking agreement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</a:p>
          <a:p>
            <a:pPr>
              <a:defRPr/>
            </a:pP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>
              <a:defRPr/>
            </a:pP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>
              <a:defRPr/>
            </a:pPr>
            <a:endParaRPr lang="en-US" altLang="ko-KR" b="1" dirty="0" smtClean="0">
              <a:solidFill>
                <a:srgbClr val="008000"/>
              </a:solidFill>
              <a:ea typeface="나눔고딕"/>
              <a:cs typeface="나눔고딕"/>
            </a:endParaRPr>
          </a:p>
          <a:p>
            <a:pPr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PRONOUN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여기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	</a:t>
            </a:r>
            <a:r>
              <a:rPr lang="en-US" altLang="ko-KR" dirty="0" smtClean="0">
                <a:ea typeface="나눔고딕"/>
                <a:cs typeface="나눔고딕"/>
              </a:rPr>
              <a:t>here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거기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	</a:t>
            </a:r>
            <a:r>
              <a:rPr lang="en-US" altLang="ko-KR" dirty="0" smtClean="0">
                <a:ea typeface="나눔고딕"/>
                <a:cs typeface="나눔고딕"/>
              </a:rPr>
              <a:t>there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저기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	</a:t>
            </a:r>
            <a:r>
              <a:rPr lang="en-US" altLang="ko-KR" dirty="0" smtClean="0">
                <a:ea typeface="나눔고딕"/>
                <a:cs typeface="나눔고딕"/>
              </a:rPr>
              <a:t>over </a:t>
            </a:r>
            <a:r>
              <a:rPr lang="en-US" altLang="ko-KR" dirty="0">
                <a:ea typeface="나눔고딕"/>
                <a:cs typeface="나눔고딕"/>
              </a:rPr>
              <a:t>there</a:t>
            </a:r>
          </a:p>
          <a:p>
            <a:pPr>
              <a:defRPr/>
            </a:pPr>
            <a:endParaRPr lang="en-US" altLang="ko-KR" b="1" dirty="0">
              <a:ea typeface="나눔고딕"/>
              <a:cs typeface="나눔고딕"/>
            </a:endParaRPr>
          </a:p>
          <a:p>
            <a:pPr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  <a:r>
              <a:rPr lang="en-US" altLang="ko-KR" b="1" dirty="0">
                <a:ea typeface="나눔고딕"/>
                <a:cs typeface="나눔고딕"/>
              </a:rPr>
              <a:t> 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내리다</a:t>
            </a:r>
            <a:r>
              <a:rPr lang="en-US" altLang="ko-KR" dirty="0">
                <a:ea typeface="나눔고딕"/>
                <a:cs typeface="나눔고딕"/>
              </a:rPr>
              <a:t>(</a:t>
            </a:r>
            <a:r>
              <a:rPr lang="ko-KR" altLang="en-US" dirty="0">
                <a:ea typeface="나눔고딕"/>
                <a:cs typeface="나눔고딕"/>
              </a:rPr>
              <a:t>내리세요</a:t>
            </a:r>
            <a:r>
              <a:rPr lang="en-US" altLang="ko-KR" dirty="0">
                <a:ea typeface="나눔고딕"/>
                <a:cs typeface="나눔고딕"/>
              </a:rPr>
              <a:t>)  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>
                <a:ea typeface="나눔고딕"/>
                <a:cs typeface="나눔고딕"/>
              </a:rPr>
              <a:t>get off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타다</a:t>
            </a:r>
            <a:r>
              <a:rPr lang="en-US" altLang="ko-KR" dirty="0">
                <a:ea typeface="나눔고딕"/>
                <a:cs typeface="나눔고딕"/>
              </a:rPr>
              <a:t>(</a:t>
            </a:r>
            <a:r>
              <a:rPr lang="ko-KR" altLang="en-US" dirty="0">
                <a:ea typeface="나눔고딕"/>
                <a:cs typeface="나눔고딕"/>
              </a:rPr>
              <a:t>타고</a:t>
            </a:r>
            <a:r>
              <a:rPr lang="en-US" altLang="ko-KR" dirty="0">
                <a:ea typeface="나눔고딕"/>
                <a:cs typeface="나눔고딕"/>
              </a:rPr>
              <a:t>)       	 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>
                <a:ea typeface="나눔고딕"/>
                <a:cs typeface="나눔고딕"/>
              </a:rPr>
              <a:t>get in/on </a:t>
            </a:r>
          </a:p>
          <a:p>
            <a:pPr>
              <a:defRPr/>
            </a:pPr>
            <a:endParaRPr lang="en-US" altLang="ko-KR" b="1" dirty="0">
              <a:ea typeface="나눔고딕"/>
              <a:cs typeface="나눔고딕"/>
            </a:endParaRPr>
          </a:p>
          <a:p>
            <a:pPr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ADJECTIVE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깨끗하다               </a:t>
            </a:r>
            <a:r>
              <a:rPr lang="en-US" altLang="ko-KR" dirty="0" smtClean="0">
                <a:ea typeface="나눔고딕"/>
                <a:cs typeface="나눔고딕"/>
              </a:rPr>
              <a:t>		to </a:t>
            </a:r>
            <a:r>
              <a:rPr lang="en-US" altLang="ko-KR" dirty="0">
                <a:ea typeface="나눔고딕"/>
                <a:cs typeface="나눔고딕"/>
              </a:rPr>
              <a:t>be clean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따뜻하다</a:t>
            </a:r>
            <a:r>
              <a:rPr lang="en-US" altLang="ko-KR" dirty="0">
                <a:ea typeface="나눔고딕"/>
                <a:cs typeface="나눔고딕"/>
              </a:rPr>
              <a:t>(</a:t>
            </a:r>
            <a:r>
              <a:rPr lang="ko-KR" altLang="en-US" dirty="0">
                <a:ea typeface="나눔고딕"/>
                <a:cs typeface="나눔고딕"/>
              </a:rPr>
              <a:t>따뜻해요</a:t>
            </a:r>
            <a:r>
              <a:rPr lang="en-US" altLang="ko-KR" dirty="0">
                <a:ea typeface="나눔고딕"/>
                <a:cs typeface="나눔고딕"/>
              </a:rPr>
              <a:t>) 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>
                <a:ea typeface="나눔고딕"/>
                <a:cs typeface="나눔고딕"/>
              </a:rPr>
              <a:t>be warm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조용하다</a:t>
            </a:r>
            <a:r>
              <a:rPr lang="en-US" altLang="ko-KR" dirty="0">
                <a:ea typeface="나눔고딕"/>
                <a:cs typeface="나눔고딕"/>
              </a:rPr>
              <a:t>	   </a:t>
            </a:r>
            <a:r>
              <a:rPr lang="en-US" altLang="ko-KR" dirty="0" smtClean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>
                <a:ea typeface="나눔고딕"/>
                <a:cs typeface="나눔고딕"/>
              </a:rPr>
              <a:t>be quiet</a:t>
            </a:r>
          </a:p>
          <a:p>
            <a:pPr>
              <a:defRPr/>
            </a:pPr>
            <a:endParaRPr lang="en-US" altLang="ko-KR" b="1" dirty="0">
              <a:ea typeface="나눔고딕"/>
              <a:cs typeface="나눔고딕"/>
            </a:endParaRPr>
          </a:p>
          <a:p>
            <a:pPr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PRE-NOUN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여러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	</a:t>
            </a:r>
            <a:r>
              <a:rPr lang="en-US" altLang="ko-KR" dirty="0" smtClean="0">
                <a:ea typeface="나눔고딕"/>
                <a:cs typeface="나눔고딕"/>
              </a:rPr>
              <a:t>many</a:t>
            </a:r>
            <a:r>
              <a:rPr lang="en-US" altLang="ko-KR" dirty="0">
                <a:ea typeface="나눔고딕"/>
                <a:cs typeface="나눔고딕"/>
              </a:rPr>
              <a:t>, several</a:t>
            </a: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이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		this</a:t>
            </a:r>
            <a:r>
              <a:rPr lang="ko-KR" altLang="en-US" dirty="0" smtClean="0">
                <a:ea typeface="나눔고딕"/>
                <a:cs typeface="나눔고딕"/>
              </a:rPr>
              <a:t> 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그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		that</a:t>
            </a:r>
            <a:endParaRPr lang="en-US" altLang="ko-KR" dirty="0">
              <a:ea typeface="나눔고딕"/>
              <a:cs typeface="나눔고딕"/>
            </a:endParaRPr>
          </a:p>
          <a:p>
            <a:pPr>
              <a:defRPr/>
            </a:pPr>
            <a:r>
              <a:rPr lang="ko-KR" altLang="en-US" dirty="0">
                <a:ea typeface="나눔고딕"/>
                <a:cs typeface="나눔고딕"/>
              </a:rPr>
              <a:t>저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		that (</a:t>
            </a:r>
            <a:r>
              <a:rPr lang="en-US" altLang="ko-KR" dirty="0">
                <a:ea typeface="나눔고딕"/>
                <a:cs typeface="나눔고딕"/>
              </a:rPr>
              <a:t>over there)</a:t>
            </a:r>
          </a:p>
        </p:txBody>
      </p:sp>
      <p:pic>
        <p:nvPicPr>
          <p:cNvPr id="2" name="L8V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6" y="694616"/>
            <a:ext cx="528351" cy="45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9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62300" y="5791200"/>
            <a:ext cx="1206500" cy="406400"/>
          </a:xfrm>
          <a:prstGeom prst="rect">
            <a:avLst/>
          </a:prstGeom>
          <a:solidFill>
            <a:srgbClr val="FF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/>
        </p:nvGraphicFramePr>
        <p:xfrm>
          <a:off x="935038" y="190500"/>
          <a:ext cx="7369175" cy="944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56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Lesson 5 Conversation 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선물 사러 백화점에 가요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3803" name="L5C2.mp3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676275"/>
            <a:ext cx="604837" cy="51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4" name="Picture 6" descr="BL5_CO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5" r="13795" b="12637"/>
          <a:stretch>
            <a:fillRect/>
          </a:stretch>
        </p:blipFill>
        <p:spPr bwMode="auto">
          <a:xfrm>
            <a:off x="7264400" y="3251200"/>
            <a:ext cx="1625600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4975" y="1220788"/>
            <a:ext cx="8632825" cy="5683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 latinLnBrk="0">
              <a:lnSpc>
                <a:spcPts val="3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소피아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마이클 씨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 오늘 뭐 하세요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친구 생일 선물 사러 백화점에 가요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소피아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친구 생일이 언제예요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이번 토요일이에요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소피아씨는 오늘 뭐 하세요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소피아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저는 오전에 수업 들으러 학교에 가요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수업이 몇 시에 있어요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소피아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	10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시에 있어요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그럼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오후에 저하고 같이 백화점에 가요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소피아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네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 좋아요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	3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시 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30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분 괜찮</a:t>
            </a:r>
            <a:r>
              <a:rPr kumimoji="0" lang="ko-KR" altLang="en-US" sz="2400" b="1" dirty="0">
                <a:solidFill>
                  <a:srgbClr val="C00000"/>
                </a:solidFill>
                <a:latin typeface="나눔고딕"/>
                <a:ea typeface="나눔고딕"/>
                <a:cs typeface="나눔고딕"/>
              </a:rPr>
              <a:t>아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8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소피아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네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괜찮아요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610100" y="5691188"/>
            <a:ext cx="3662363" cy="6064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-&gt;</a:t>
            </a: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괜찮</a:t>
            </a:r>
            <a:r>
              <a:rPr kumimoji="0" lang="ko-KR" altLang="en-US" sz="33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지</a:t>
            </a:r>
            <a:r>
              <a:rPr kumimoji="0" lang="ko-KR" alt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요</a:t>
            </a:r>
            <a:r>
              <a:rPr kumimoji="0"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-&gt; </a:t>
            </a: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괜찮</a:t>
            </a:r>
            <a:r>
              <a:rPr kumimoji="0" lang="ko-KR" altLang="en-US" sz="28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죠</a:t>
            </a:r>
            <a:r>
              <a:rPr kumimoji="0"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?</a:t>
            </a:r>
            <a:endParaRPr kumimoji="0"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305300" y="238125"/>
            <a:ext cx="4752975" cy="830263"/>
          </a:xfrm>
          <a:prstGeom prst="wedgeRoundRectCallout">
            <a:avLst>
              <a:gd name="adj1" fmla="val 9777"/>
              <a:gd name="adj2" fmla="val 575409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300" b="1" dirty="0"/>
              <a:t>이렇게 바꿀 수 있어요</a:t>
            </a:r>
            <a:r>
              <a:rPr kumimoji="0" lang="en-US" altLang="ko-KR" sz="3300" b="1" dirty="0"/>
              <a:t>.</a:t>
            </a:r>
            <a:endParaRPr kumimoji="0" lang="ko-KR" altLang="en-US" sz="3300" b="1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/>
        </p:nvGraphicFramePr>
        <p:xfrm>
          <a:off x="1060450" y="463550"/>
          <a:ext cx="7369175" cy="944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56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Lesson 6</a:t>
                      </a:r>
                    </a:p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차로 한 시간쯤 걸려요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4826" name="L6C1.mp3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706438"/>
            <a:ext cx="549275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2113" y="1658938"/>
            <a:ext cx="8421687" cy="2808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제니 씨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 어디 살아요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제니</a:t>
            </a:r>
            <a:r>
              <a:rPr kumimoji="0" lang="en-US" altLang="ko-KR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한인타운에 살아요</a:t>
            </a:r>
            <a:r>
              <a:rPr kumimoji="0" lang="en-US" altLang="ko-KR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집에서 학교까지 얼마나 걸려요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제니</a:t>
            </a:r>
            <a:r>
              <a:rPr kumimoji="0" lang="en-US" altLang="ko-KR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차로 한 시간쯤 걸려요</a:t>
            </a:r>
            <a:r>
              <a:rPr kumimoji="0" lang="en-US" altLang="ko-KR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 </a:t>
            </a:r>
            <a:r>
              <a:rPr kumimoji="0"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마이클 씨도 집에서 학교까지 멀어요</a:t>
            </a:r>
            <a:r>
              <a:rPr kumimoji="0" lang="en-US" altLang="ko-KR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아니요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 아주 가까워요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.  </a:t>
            </a: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저는 학교 앞 아파트에 살아요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	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	</a:t>
            </a: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보통 걸어서 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10</a:t>
            </a: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분 걸려요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pic>
        <p:nvPicPr>
          <p:cNvPr id="34828" name="Picture 6" descr="BL6_C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946525"/>
            <a:ext cx="21971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/>
        </p:nvGraphicFramePr>
        <p:xfrm>
          <a:off x="1060450" y="463550"/>
          <a:ext cx="7369175" cy="944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56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Lesson 6</a:t>
                      </a:r>
                    </a:p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차로 한 시간쯤 걸려요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5850" name="L6C1.mp3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706438"/>
            <a:ext cx="549275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2113" y="1658938"/>
            <a:ext cx="8421687" cy="2808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제니 씨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 어디 살아요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제니</a:t>
            </a:r>
            <a:r>
              <a:rPr kumimoji="0" lang="en-US" altLang="ko-KR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한인타운에 살아요</a:t>
            </a:r>
            <a:r>
              <a:rPr kumimoji="0" lang="en-US" altLang="ko-KR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집에서 학교까지 얼마나 걸려요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제니</a:t>
            </a:r>
            <a:r>
              <a:rPr kumimoji="0" lang="en-US" altLang="ko-KR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차로 한 시간쯤 걸려요</a:t>
            </a:r>
            <a:r>
              <a:rPr kumimoji="0" lang="en-US" altLang="ko-KR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 </a:t>
            </a:r>
            <a:r>
              <a:rPr kumimoji="0"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마이클 씨도 집에서 학교까지 멀어요</a:t>
            </a:r>
            <a:r>
              <a:rPr kumimoji="0" lang="en-US" altLang="ko-KR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아니요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 아주 가까워요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.  </a:t>
            </a: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저는 학교 앞 아파트에 살아요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	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	</a:t>
            </a: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보통 걸어서 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10</a:t>
            </a: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분 걸려요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sp>
        <p:nvSpPr>
          <p:cNvPr id="35852" name="TextBox 7"/>
          <p:cNvSpPr txBox="1">
            <a:spLocks noChangeArrowheads="1"/>
          </p:cNvSpPr>
          <p:nvPr/>
        </p:nvSpPr>
        <p:spPr bwMode="auto">
          <a:xfrm>
            <a:off x="330200" y="4797425"/>
            <a:ext cx="6604000" cy="16319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ts val="3975"/>
              </a:lnSpc>
            </a:pPr>
            <a:r>
              <a:rPr kumimoji="0" lang="en-US" altLang="ko-KR" b="1">
                <a:latin typeface="나눔고딕" pitchFamily="50" charset="-128"/>
                <a:ea typeface="나눔고딕" pitchFamily="50" charset="-128"/>
              </a:rPr>
              <a:t>Now I have some questions for you:</a:t>
            </a:r>
          </a:p>
          <a:p>
            <a:pPr latinLnBrk="0">
              <a:lnSpc>
                <a:spcPts val="3975"/>
              </a:lnSpc>
            </a:pP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Q 1. </a:t>
            </a:r>
            <a:r>
              <a:rPr kumimoji="0" lang="ko-KR" altLang="en-US" sz="2400" b="1">
                <a:latin typeface="나눔고딕" pitchFamily="50" charset="-128"/>
                <a:ea typeface="나눔고딕" pitchFamily="50" charset="-128"/>
              </a:rPr>
              <a:t>제니 씨는 한인타운에 살지요</a:t>
            </a: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ts val="3975"/>
              </a:lnSpc>
            </a:pP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Q 2. </a:t>
            </a:r>
            <a:r>
              <a:rPr kumimoji="0" lang="ko-KR" altLang="en-US" sz="2400" b="1">
                <a:latin typeface="나눔고딕" pitchFamily="50" charset="-128"/>
                <a:ea typeface="나눔고딕" pitchFamily="50" charset="-128"/>
              </a:rPr>
              <a:t>마이클 씨 집은 학교에서 아주 가깝지요</a:t>
            </a: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?   </a:t>
            </a:r>
          </a:p>
        </p:txBody>
      </p:sp>
      <p:pic>
        <p:nvPicPr>
          <p:cNvPr id="35853" name="Picture 6" descr="BL6_C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946525"/>
            <a:ext cx="21971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구름 1"/>
          <p:cNvSpPr/>
          <p:nvPr/>
        </p:nvSpPr>
        <p:spPr>
          <a:xfrm>
            <a:off x="4635500" y="207963"/>
            <a:ext cx="4076700" cy="2598737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3300" b="1" dirty="0"/>
          </a:p>
          <a:p>
            <a:pPr algn="ctr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500" b="1" dirty="0"/>
              <a:t>여러분께</a:t>
            </a:r>
            <a:r>
              <a:rPr kumimoji="0" lang="en-US" altLang="ko-KR" sz="3500" b="1" dirty="0"/>
              <a:t>, </a:t>
            </a:r>
          </a:p>
          <a:p>
            <a:pPr algn="ctr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500" b="1" dirty="0"/>
              <a:t>질문 </a:t>
            </a:r>
            <a:r>
              <a:rPr kumimoji="0" lang="ko-KR" altLang="en-US" sz="3500" b="1" dirty="0"/>
              <a:t>있어요</a:t>
            </a:r>
            <a:r>
              <a:rPr kumimoji="0" lang="en-US" altLang="ko-KR" sz="3500" b="1" dirty="0"/>
              <a:t>!</a:t>
            </a:r>
            <a:r>
              <a:rPr kumimoji="0" lang="en-US" altLang="ko-KR" sz="3300" b="1" dirty="0"/>
              <a:t> </a:t>
            </a:r>
            <a:endParaRPr kumimoji="0" lang="ko-KR" altLang="en-US" sz="3300" b="1" dirty="0"/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300" dirty="0"/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5048250" y="5327650"/>
            <a:ext cx="623888" cy="56356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네 </a:t>
            </a:r>
            <a:endParaRPr kumimoji="0"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321425" y="5799138"/>
            <a:ext cx="623888" cy="56356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네 </a:t>
            </a:r>
            <a:endParaRPr kumimoji="0"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BL6_C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8482"/>
          <a:stretch>
            <a:fillRect/>
          </a:stretch>
        </p:blipFill>
        <p:spPr bwMode="auto">
          <a:xfrm>
            <a:off x="5822950" y="2725738"/>
            <a:ext cx="332105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Content Placeholder 4"/>
          <p:cNvGraphicFramePr>
            <a:graphicFrameLocks noGrp="1"/>
          </p:cNvGraphicFramePr>
          <p:nvPr/>
        </p:nvGraphicFramePr>
        <p:xfrm>
          <a:off x="1000125" y="739775"/>
          <a:ext cx="7369175" cy="944880"/>
        </p:xfrm>
        <a:graphic>
          <a:graphicData uri="http://schemas.openxmlformats.org/drawingml/2006/table">
            <a:tbl>
              <a:tblPr/>
              <a:tblGrid>
                <a:gridCol w="3530600">
                  <a:extLst>
                    <a:ext uri="{9D8B030D-6E8A-4147-A177-3AD203B41FA5}">
                      <a16:colId xmlns:a16="http://schemas.microsoft.com/office/drawing/2014/main" val="260421045"/>
                    </a:ext>
                  </a:extLst>
                </a:gridCol>
                <a:gridCol w="3838575">
                  <a:extLst>
                    <a:ext uri="{9D8B030D-6E8A-4147-A177-3AD203B41FA5}">
                      <a16:colId xmlns:a16="http://schemas.microsoft.com/office/drawing/2014/main" val="316716058"/>
                    </a:ext>
                  </a:extLst>
                </a:gridCol>
              </a:tblGrid>
              <a:tr h="6778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굴림" charset="-127"/>
                        </a:rPr>
                        <a:t>Lesson 6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굴림" charset="-127"/>
                        </a:rPr>
                        <a:t>Conversation </a:t>
                      </a: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맑은 고딕" panose="020B0503020000020004" pitchFamily="34" charset="-127"/>
                          <a:cs typeface="Arial Black" panose="020B0A04020102020204" pitchFamily="34" charset="0"/>
                        </a:rPr>
                        <a:t>2</a:t>
                      </a:r>
                      <a:endParaRPr kumimoji="0" lang="en-US" altLang="ko-KR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굴림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8"/>
                          <a:ea typeface="나눔고딕" pitchFamily="50" charset="-128"/>
                        </a:rPr>
                        <a:t>어제 뭐 했어요</a:t>
                      </a: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8"/>
                          <a:ea typeface="나눔고딕" pitchFamily="50" charset="-128"/>
                        </a:rPr>
                        <a:t>?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470533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0538" y="1998663"/>
            <a:ext cx="7213600" cy="41957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유미 씨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 어제 오후에 뭐 했어요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유미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학교 수영장에서 수영했어요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		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마이클 씨는 뭐 했어요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친구하고 같이 테니스 쳤어요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유미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아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제니하고 쳤어요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아니요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 제니는 테니스 안 좋아해요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	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유미 씨는 테니스 좋아해요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유미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네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그런데 잘 못 쳐요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		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</a:p>
        </p:txBody>
      </p:sp>
      <p:pic>
        <p:nvPicPr>
          <p:cNvPr id="36876" name="L6C2.mp3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82625"/>
            <a:ext cx="577850" cy="49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4467225" y="536575"/>
            <a:ext cx="3902075" cy="1284288"/>
          </a:xfrm>
          <a:prstGeom prst="wedgeRoundRectCallout">
            <a:avLst>
              <a:gd name="adj1" fmla="val 16912"/>
              <a:gd name="adj2" fmla="val 82269"/>
              <a:gd name="adj3" fmla="val 16667"/>
            </a:avLst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300" b="1" dirty="0"/>
              <a:t>뭘 바꿀 수 있어요</a:t>
            </a:r>
            <a:r>
              <a:rPr kumimoji="0" lang="en-US" altLang="ko-KR" sz="3300" b="1" dirty="0"/>
              <a:t>? </a:t>
            </a:r>
            <a:endParaRPr kumimoji="0" lang="ko-KR" altLang="en-US" sz="3300" b="1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619500" y="4127500"/>
            <a:ext cx="977900" cy="355600"/>
          </a:xfrm>
          <a:prstGeom prst="rect">
            <a:avLst/>
          </a:prstGeom>
          <a:solidFill>
            <a:srgbClr val="FF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37891" name="Picture 2" descr="BL6_C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8482"/>
          <a:stretch>
            <a:fillRect/>
          </a:stretch>
        </p:blipFill>
        <p:spPr bwMode="auto">
          <a:xfrm>
            <a:off x="6091238" y="2908300"/>
            <a:ext cx="3052762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Content Placeholder 4"/>
          <p:cNvGraphicFramePr>
            <a:graphicFrameLocks noGrp="1"/>
          </p:cNvGraphicFramePr>
          <p:nvPr/>
        </p:nvGraphicFramePr>
        <p:xfrm>
          <a:off x="1000125" y="676275"/>
          <a:ext cx="7369175" cy="944880"/>
        </p:xfrm>
        <a:graphic>
          <a:graphicData uri="http://schemas.openxmlformats.org/drawingml/2006/table">
            <a:tbl>
              <a:tblPr/>
              <a:tblGrid>
                <a:gridCol w="3530600">
                  <a:extLst>
                    <a:ext uri="{9D8B030D-6E8A-4147-A177-3AD203B41FA5}">
                      <a16:colId xmlns:a16="http://schemas.microsoft.com/office/drawing/2014/main" val="912926525"/>
                    </a:ext>
                  </a:extLst>
                </a:gridCol>
                <a:gridCol w="3838575">
                  <a:extLst>
                    <a:ext uri="{9D8B030D-6E8A-4147-A177-3AD203B41FA5}">
                      <a16:colId xmlns:a16="http://schemas.microsoft.com/office/drawing/2014/main" val="4192680218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굴림" charset="-127"/>
                        </a:rPr>
                        <a:t>Lesson 6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굴림" charset="-127"/>
                        </a:rPr>
                        <a:t>Conversation </a:t>
                      </a: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맑은 고딕" panose="020B0503020000020004" pitchFamily="34" charset="-127"/>
                          <a:cs typeface="Arial Black" panose="020B0A04020102020204" pitchFamily="34" charset="0"/>
                        </a:rPr>
                        <a:t>2</a:t>
                      </a:r>
                      <a:endParaRPr kumimoji="0" lang="en-US" altLang="ko-KR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굴림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8"/>
                          <a:ea typeface="나눔고딕" pitchFamily="50" charset="-128"/>
                        </a:rPr>
                        <a:t>어제 뭐 했어요</a:t>
                      </a: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8"/>
                          <a:ea typeface="나눔고딕" pitchFamily="50" charset="-128"/>
                        </a:rPr>
                        <a:t>?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979245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0538" y="1935163"/>
            <a:ext cx="7213600" cy="41957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유미 씨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 어제 오후에 뭐 했어요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유미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학교 수영장에서 수영했어요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		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마이클 씨는 뭐 했어요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친구하고 같이 테니스 쳤어요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유미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아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제니하고 쳤어요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아니요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 제니는 테니스 안 좋아해요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		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유미 씨는 테니스 좋아해요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유미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네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그런데 잘 못 쳐요</a:t>
            </a:r>
            <a:r>
              <a:rPr kumimoji="0" lang="en-US" altLang="ko-KR" sz="24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		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</a:p>
        </p:txBody>
      </p:sp>
      <p:pic>
        <p:nvPicPr>
          <p:cNvPr id="37901" name="L6C2.mp3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82625"/>
            <a:ext cx="577850" cy="49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4391025" y="676275"/>
            <a:ext cx="4752975" cy="944563"/>
          </a:xfrm>
          <a:prstGeom prst="wedgeRoundRectCallout">
            <a:avLst>
              <a:gd name="adj1" fmla="val -20412"/>
              <a:gd name="adj2" fmla="val 303904"/>
              <a:gd name="adj3" fmla="val 16667"/>
            </a:avLst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300" b="1" dirty="0"/>
              <a:t>이렇게 바꿀 수 있어요</a:t>
            </a:r>
            <a:r>
              <a:rPr kumimoji="0" lang="en-US" altLang="ko-KR" sz="3300" b="1" dirty="0"/>
              <a:t>.</a:t>
            </a:r>
            <a:endParaRPr kumimoji="0" lang="ko-KR" altLang="en-US" sz="3300" b="1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740275" y="4002088"/>
            <a:ext cx="1384300" cy="56356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-&gt;</a:t>
            </a: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쳤죠</a:t>
            </a:r>
            <a:r>
              <a:rPr kumimoji="0"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?</a:t>
            </a:r>
            <a:endParaRPr kumimoji="0"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BL6_CO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8482"/>
          <a:stretch>
            <a:fillRect/>
          </a:stretch>
        </p:blipFill>
        <p:spPr bwMode="auto">
          <a:xfrm>
            <a:off x="5549900" y="2681288"/>
            <a:ext cx="3403600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Content Placeholder 4"/>
          <p:cNvGraphicFramePr>
            <a:graphicFrameLocks noGrp="1"/>
          </p:cNvGraphicFramePr>
          <p:nvPr/>
        </p:nvGraphicFramePr>
        <p:xfrm>
          <a:off x="1000125" y="676275"/>
          <a:ext cx="7369175" cy="944880"/>
        </p:xfrm>
        <a:graphic>
          <a:graphicData uri="http://schemas.openxmlformats.org/drawingml/2006/table">
            <a:tbl>
              <a:tblPr/>
              <a:tblGrid>
                <a:gridCol w="3530600">
                  <a:extLst>
                    <a:ext uri="{9D8B030D-6E8A-4147-A177-3AD203B41FA5}">
                      <a16:colId xmlns:a16="http://schemas.microsoft.com/office/drawing/2014/main" val="3222421654"/>
                    </a:ext>
                  </a:extLst>
                </a:gridCol>
                <a:gridCol w="3838575">
                  <a:extLst>
                    <a:ext uri="{9D8B030D-6E8A-4147-A177-3AD203B41FA5}">
                      <a16:colId xmlns:a16="http://schemas.microsoft.com/office/drawing/2014/main" val="3116633555"/>
                    </a:ext>
                  </a:extLst>
                </a:gridCol>
              </a:tblGrid>
              <a:tr h="517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굴림" charset="-127"/>
                        </a:rPr>
                        <a:t>Lesson 6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굴림" charset="-127"/>
                        </a:rPr>
                        <a:t>Conversation </a:t>
                      </a: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맑은 고딕" panose="020B0503020000020004" pitchFamily="34" charset="-127"/>
                          <a:cs typeface="Arial Black" panose="020B0A04020102020204" pitchFamily="34" charset="0"/>
                        </a:rPr>
                        <a:t>2</a:t>
                      </a:r>
                      <a:endParaRPr kumimoji="0" lang="en-US" altLang="ko-KR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굴림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B4E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8"/>
                          <a:ea typeface="나눔고딕" pitchFamily="50" charset="-128"/>
                        </a:rPr>
                        <a:t>어제 뭐 했어요</a:t>
                      </a:r>
                      <a:r>
                        <a:rPr kumimoji="0" lang="en-US" altLang="ko-KR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itchFamily="50" charset="-128"/>
                          <a:ea typeface="나눔고딕" pitchFamily="50" charset="-128"/>
                        </a:rPr>
                        <a:t>?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99047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188" y="1620838"/>
            <a:ext cx="8012112" cy="3311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유미 씨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 어제 오후에 뭐 했어요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유미</a:t>
            </a:r>
            <a:r>
              <a:rPr kumimoji="0" lang="en-US" altLang="ko-KR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학교 수영장에서 수영했어요</a:t>
            </a:r>
            <a:r>
              <a:rPr kumimoji="0" lang="en-US" altLang="ko-KR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 </a:t>
            </a:r>
            <a:r>
              <a:rPr kumimoji="0"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마이클 씨는 뭐 했어요</a:t>
            </a:r>
            <a:r>
              <a:rPr kumimoji="0" lang="en-US" altLang="ko-KR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친구하고 같이 테니스 쳤어요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유미</a:t>
            </a:r>
            <a:r>
              <a:rPr kumimoji="0" lang="en-US" altLang="ko-KR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아</a:t>
            </a:r>
            <a:r>
              <a:rPr kumimoji="0" lang="en-US" altLang="ko-KR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제니하고 쳤어요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마이클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아니요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 제니는 테니스 안 좋아해요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	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	</a:t>
            </a:r>
            <a:r>
              <a:rPr kumimoji="0" lang="ko-KR" altLang="en-US" sz="2000" b="1" dirty="0">
                <a:latin typeface="나눔고딕"/>
                <a:ea typeface="나눔고딕"/>
                <a:cs typeface="나눔고딕"/>
              </a:rPr>
              <a:t>유미 씨는 테니스 좋아해요</a:t>
            </a:r>
            <a:r>
              <a:rPr kumimoji="0" lang="en-US" altLang="ko-KR" sz="20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유미</a:t>
            </a:r>
            <a:r>
              <a:rPr kumimoji="0" lang="en-US" altLang="ko-KR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네</a:t>
            </a:r>
            <a:r>
              <a:rPr kumimoji="0" lang="en-US" altLang="ko-KR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그런데 잘 못 쳐요</a:t>
            </a:r>
            <a:r>
              <a:rPr kumimoji="0" lang="en-US" altLang="ko-KR" sz="20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kumimoji="0" lang="en-US" altLang="ko-KR" sz="2200" b="1" dirty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		</a:t>
            </a:r>
            <a:r>
              <a:rPr kumimoji="0" lang="en-US" altLang="ko-KR" sz="2200" b="1" dirty="0">
                <a:latin typeface="나눔고딕"/>
                <a:ea typeface="나눔고딕"/>
                <a:cs typeface="나눔고딕"/>
              </a:rPr>
              <a:t>	</a:t>
            </a:r>
          </a:p>
        </p:txBody>
      </p:sp>
      <p:pic>
        <p:nvPicPr>
          <p:cNvPr id="38924" name="L6C2.mp3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82625"/>
            <a:ext cx="577850" cy="49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25" name="TextBox 5"/>
          <p:cNvSpPr txBox="1">
            <a:spLocks noChangeArrowheads="1"/>
          </p:cNvSpPr>
          <p:nvPr/>
        </p:nvSpPr>
        <p:spPr bwMode="auto">
          <a:xfrm>
            <a:off x="330200" y="4932363"/>
            <a:ext cx="7212013" cy="16303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ts val="3975"/>
              </a:lnSpc>
            </a:pP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Now I have some questions to you</a:t>
            </a: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:</a:t>
            </a:r>
          </a:p>
          <a:p>
            <a:pPr latinLnBrk="0">
              <a:lnSpc>
                <a:spcPts val="3975"/>
              </a:lnSpc>
            </a:pP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Q 1. </a:t>
            </a:r>
            <a:r>
              <a:rPr kumimoji="0" lang="ko-KR" altLang="en-US" sz="2400" b="1">
                <a:latin typeface="나눔고딕" pitchFamily="50" charset="-128"/>
                <a:ea typeface="나눔고딕" pitchFamily="50" charset="-128"/>
              </a:rPr>
              <a:t>제니 씨는 어제 테니스 쳤죠</a:t>
            </a: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ts val="3975"/>
              </a:lnSpc>
            </a:pP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Q 2. </a:t>
            </a:r>
            <a:r>
              <a:rPr kumimoji="0" lang="ko-KR" altLang="en-US" sz="2400" b="1">
                <a:latin typeface="나눔고딕" pitchFamily="50" charset="-128"/>
                <a:ea typeface="나눔고딕" pitchFamily="50" charset="-128"/>
              </a:rPr>
              <a:t>유미 씨는 테니스 좋아하죠</a:t>
            </a: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?   	</a:t>
            </a:r>
          </a:p>
        </p:txBody>
      </p:sp>
      <p:sp>
        <p:nvSpPr>
          <p:cNvPr id="7" name="구름 6"/>
          <p:cNvSpPr/>
          <p:nvPr/>
        </p:nvSpPr>
        <p:spPr>
          <a:xfrm>
            <a:off x="4635500" y="139700"/>
            <a:ext cx="4076700" cy="1993900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3300" b="1" dirty="0"/>
          </a:p>
          <a:p>
            <a:pPr algn="ctr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500" b="1" dirty="0"/>
              <a:t>여러분께</a:t>
            </a:r>
            <a:r>
              <a:rPr kumimoji="0" lang="en-US" altLang="ko-KR" sz="3500" b="1" dirty="0"/>
              <a:t>, </a:t>
            </a:r>
          </a:p>
          <a:p>
            <a:pPr algn="ctr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500" b="1" dirty="0"/>
              <a:t>질문 </a:t>
            </a:r>
            <a:r>
              <a:rPr kumimoji="0" lang="ko-KR" altLang="en-US" sz="3500" b="1" dirty="0"/>
              <a:t>있어요</a:t>
            </a:r>
            <a:r>
              <a:rPr kumimoji="0" lang="en-US" altLang="ko-KR" sz="3500" b="1" dirty="0"/>
              <a:t>!</a:t>
            </a:r>
            <a:r>
              <a:rPr kumimoji="0" lang="en-US" altLang="ko-KR" sz="3300" b="1" dirty="0"/>
              <a:t> </a:t>
            </a:r>
            <a:endParaRPr kumimoji="0" lang="ko-KR" altLang="en-US" sz="3300" b="1" dirty="0"/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300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048250" y="5327650"/>
            <a:ext cx="1409700" cy="604838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아니요</a:t>
            </a:r>
            <a:r>
              <a:rPr kumimoji="0"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.</a:t>
            </a: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endParaRPr kumimoji="0"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051425" y="5926138"/>
            <a:ext cx="3614738" cy="60483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네</a:t>
            </a:r>
            <a:r>
              <a:rPr kumimoji="0"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, </a:t>
            </a: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그런데 잘 못 쳐요</a:t>
            </a:r>
            <a:r>
              <a:rPr kumimoji="0"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.</a:t>
            </a: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endParaRPr kumimoji="0"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/>
        </p:nvGraphicFramePr>
        <p:xfrm>
          <a:off x="1096963" y="1279525"/>
          <a:ext cx="7369175" cy="5180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Lesson</a:t>
                      </a:r>
                      <a:r>
                        <a:rPr lang="en-US" sz="2800" baseline="0" dirty="0" smtClean="0">
                          <a:latin typeface="Arial Black"/>
                          <a:cs typeface="Arial Black"/>
                        </a:rPr>
                        <a:t> 7. C. 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1" marR="91441" marT="45657" marB="45657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친구하고 영화 볼 거예요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marL="91441" marR="91441" marT="45657" marB="45657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/>
              <a:t>Wonhee</a:t>
            </a:r>
            <a:r>
              <a:rPr lang="en-US" altLang="ko-KR" dirty="0"/>
              <a:t> Lee </a:t>
            </a:r>
            <a:r>
              <a:rPr lang="ko-KR" altLang="en-US" dirty="0"/>
              <a:t>이원희 선생님 </a:t>
            </a:r>
            <a:endParaRPr lang="en-US" dirty="0"/>
          </a:p>
        </p:txBody>
      </p:sp>
      <p:graphicFrame>
        <p:nvGraphicFramePr>
          <p:cNvPr id="13" name="Content Placeholder 4"/>
          <p:cNvGraphicFramePr>
            <a:graphicFrameLocks/>
          </p:cNvGraphicFramePr>
          <p:nvPr/>
        </p:nvGraphicFramePr>
        <p:xfrm>
          <a:off x="1096963" y="2224088"/>
          <a:ext cx="7367587" cy="5180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84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22" marR="91422" marT="45657" marB="45657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파티에 안 갈 거예요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</a:p>
                  </a:txBody>
                  <a:tcPr marL="91422" marR="91422" marT="45657" marB="45657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955" name="TextBox 13"/>
          <p:cNvSpPr txBox="1">
            <a:spLocks noChangeArrowheads="1"/>
          </p:cNvSpPr>
          <p:nvPr/>
        </p:nvSpPr>
        <p:spPr bwMode="auto">
          <a:xfrm>
            <a:off x="692150" y="3000375"/>
            <a:ext cx="7994650" cy="329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600" b="1">
                <a:latin typeface="나눔고딕" pitchFamily="50" charset="-128"/>
                <a:ea typeface="나눔고딕" pitchFamily="50" charset="-128"/>
              </a:rPr>
              <a:t>1. With your classmates, make two questions and answers of seeking agreement using –</a:t>
            </a:r>
            <a:r>
              <a:rPr kumimoji="0" lang="ko-KR" altLang="en-US" sz="2600" b="1">
                <a:latin typeface="나눔고딕" pitchFamily="50" charset="-128"/>
                <a:ea typeface="나눔고딕" pitchFamily="50" charset="-128"/>
              </a:rPr>
              <a:t>지요</a:t>
            </a:r>
            <a:r>
              <a:rPr kumimoji="0" lang="en-US" altLang="ko-KR" sz="2600" b="1">
                <a:latin typeface="나눔고딕" pitchFamily="50" charset="-128"/>
                <a:ea typeface="나눔고딕" pitchFamily="50" charset="-128"/>
              </a:rPr>
              <a:t>? </a:t>
            </a:r>
          </a:p>
          <a:p>
            <a:pPr latinLnBrk="0"/>
            <a:endParaRPr kumimoji="0" lang="en-US" altLang="ko-KR" sz="2600" b="1">
              <a:latin typeface="나눔고딕" pitchFamily="50" charset="-128"/>
              <a:ea typeface="나눔고딕" pitchFamily="50" charset="-128"/>
            </a:endParaRPr>
          </a:p>
          <a:p>
            <a:pPr latinLnBrk="0"/>
            <a:r>
              <a:rPr kumimoji="0" lang="en-US" altLang="ko-KR" sz="2600" b="1">
                <a:latin typeface="나눔고딕" pitchFamily="50" charset="-128"/>
                <a:ea typeface="나눔고딕" pitchFamily="50" charset="-128"/>
              </a:rPr>
              <a:t>Question 1. and Answer.</a:t>
            </a:r>
          </a:p>
          <a:p>
            <a:pPr latinLnBrk="0"/>
            <a:r>
              <a:rPr kumimoji="0" lang="en-US" altLang="ko-KR" sz="2600" b="1">
                <a:latin typeface="나눔고딕" pitchFamily="50" charset="-128"/>
                <a:ea typeface="나눔고딕" pitchFamily="50" charset="-128"/>
              </a:rPr>
              <a:t> </a:t>
            </a:r>
          </a:p>
          <a:p>
            <a:pPr latinLnBrk="0"/>
            <a:r>
              <a:rPr kumimoji="0" lang="en-US" altLang="ko-KR" sz="2600" b="1">
                <a:latin typeface="나눔고딕" pitchFamily="50" charset="-128"/>
                <a:ea typeface="나눔고딕" pitchFamily="50" charset="-128"/>
              </a:rPr>
              <a:t>Question  2. and Answer. </a:t>
            </a:r>
          </a:p>
          <a:p>
            <a:pPr latinLnBrk="0"/>
            <a:endParaRPr kumimoji="0" lang="en-US" altLang="ko-KR" sz="2600" b="1">
              <a:latin typeface="나눔고딕" pitchFamily="50" charset="-128"/>
              <a:ea typeface="나눔고딕" pitchFamily="50" charset="-128"/>
            </a:endParaRPr>
          </a:p>
          <a:p>
            <a:pPr latinLnBrk="0"/>
            <a:r>
              <a:rPr kumimoji="0" lang="en-US" altLang="ko-KR" sz="2600" b="1">
                <a:latin typeface="나눔고딕" pitchFamily="50" charset="-128"/>
                <a:ea typeface="나눔고딕" pitchFamily="50" charset="-128"/>
              </a:rPr>
              <a:t>2. We will ask the questions to the other group(s).</a:t>
            </a:r>
          </a:p>
        </p:txBody>
      </p:sp>
      <p:graphicFrame>
        <p:nvGraphicFramePr>
          <p:cNvPr id="18" name="Content Placeholder 4"/>
          <p:cNvGraphicFramePr>
            <a:graphicFrameLocks/>
          </p:cNvGraphicFramePr>
          <p:nvPr/>
        </p:nvGraphicFramePr>
        <p:xfrm>
          <a:off x="1101725" y="355600"/>
          <a:ext cx="7413625" cy="8588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838">
                <a:tc>
                  <a:txBody>
                    <a:bodyPr/>
                    <a:lstStyle/>
                    <a:p>
                      <a:pPr algn="r"/>
                      <a:r>
                        <a:rPr lang="en-US" altLang="ko-KR" sz="3300" b="1" dirty="0" smtClean="0">
                          <a:latin typeface="+mn-lt"/>
                          <a:cs typeface="Arial Black"/>
                        </a:rPr>
                        <a:t>Seeking Agreement: -</a:t>
                      </a:r>
                      <a:r>
                        <a:rPr lang="ko-KR" altLang="en-US" sz="3300" b="1" dirty="0" smtClean="0">
                          <a:latin typeface="+mn-lt"/>
                          <a:cs typeface="Arial Black"/>
                        </a:rPr>
                        <a:t>지요</a:t>
                      </a:r>
                      <a:r>
                        <a:rPr lang="en-US" altLang="ko-KR" sz="3300" b="1" dirty="0" smtClean="0">
                          <a:latin typeface="+mn-lt"/>
                          <a:cs typeface="Arial Black"/>
                        </a:rPr>
                        <a:t>?</a:t>
                      </a:r>
                      <a:endParaRPr lang="en-US" sz="33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marL="91451" marR="91451" marT="45734" marB="45734"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9962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63" y="265113"/>
            <a:ext cx="241935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3" name="Picture 13" descr="Conversa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2" b="21117"/>
          <a:stretch>
            <a:fillRect/>
          </a:stretch>
        </p:blipFill>
        <p:spPr bwMode="auto">
          <a:xfrm>
            <a:off x="266700" y="476250"/>
            <a:ext cx="7778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/>
        </p:nvGraphicFramePr>
        <p:xfrm>
          <a:off x="1112838" y="247650"/>
          <a:ext cx="7369175" cy="944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56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Lesson</a:t>
                      </a:r>
                      <a:r>
                        <a:rPr lang="en-US" sz="2800" baseline="0" dirty="0" smtClean="0">
                          <a:latin typeface="Arial Black"/>
                          <a:cs typeface="Arial Black"/>
                        </a:rPr>
                        <a:t> 7</a:t>
                      </a:r>
                    </a:p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친구하고 영화 볼 거예요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970" name="TextBox 4"/>
          <p:cNvSpPr txBox="1">
            <a:spLocks noChangeArrowheads="1"/>
          </p:cNvSpPr>
          <p:nvPr/>
        </p:nvSpPr>
        <p:spPr bwMode="auto">
          <a:xfrm>
            <a:off x="377825" y="1647825"/>
            <a:ext cx="8605838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리사 씨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어제 경제학 시험 잘 봤어요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리사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네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 잘 봤어요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.</a:t>
            </a: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  그런데 시험이 조금 어려웠어요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			</a:t>
            </a: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참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 스티브 씨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 이번 주말에 약속 있으세요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아니요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없어요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리사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저는 친구하고 영화 볼 거예요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.</a:t>
            </a: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 스티브 씨도 같이 가요</a:t>
            </a:r>
            <a:r>
              <a:rPr kumimoji="0" lang="en-US" altLang="ko-KR" sz="2000" b="1">
                <a:solidFill>
                  <a:srgbClr val="002060"/>
                </a:solidFill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무슨 영화 볼 거예요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리사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액션 영화요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그럼 같이 가요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보통 어느 극장에 자주 가세요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리사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브로드웨이 극장에 자주 가요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.</a:t>
            </a:r>
          </a:p>
        </p:txBody>
      </p:sp>
      <p:pic>
        <p:nvPicPr>
          <p:cNvPr id="40971" name="L7C1.mp3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701675"/>
            <a:ext cx="542925" cy="4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2113" y="1308100"/>
            <a:ext cx="46672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>
                <a:solidFill>
                  <a:srgbClr val="558ED5"/>
                </a:solidFill>
                <a:ea typeface="맑은 고딕" panose="020B0503020000020004" pitchFamily="34" charset="-127"/>
              </a:rPr>
              <a:t>(Steve and Lisa talk about their weekend plans.)</a:t>
            </a:r>
            <a:endParaRPr kumimoji="0" lang="en-US" altLang="ko-KR">
              <a:solidFill>
                <a:srgbClr val="558ED5"/>
              </a:solidFill>
            </a:endParaRPr>
          </a:p>
        </p:txBody>
      </p:sp>
      <p:pic>
        <p:nvPicPr>
          <p:cNvPr id="40973" name="Picture 7" descr="BL7_C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1"/>
          <a:stretch>
            <a:fillRect/>
          </a:stretch>
        </p:blipFill>
        <p:spPr bwMode="auto">
          <a:xfrm>
            <a:off x="6961188" y="3833813"/>
            <a:ext cx="2112962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/>
              <a:t>Wonhee</a:t>
            </a:r>
            <a:r>
              <a:rPr lang="en-US" altLang="ko-KR" dirty="0"/>
              <a:t> Lee </a:t>
            </a:r>
            <a:r>
              <a:rPr lang="ko-KR" altLang="en-US" dirty="0"/>
              <a:t>이원희 선생님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/>
        </p:nvGraphicFramePr>
        <p:xfrm>
          <a:off x="1112838" y="247650"/>
          <a:ext cx="7369175" cy="944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56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Lesson</a:t>
                      </a:r>
                      <a:r>
                        <a:rPr lang="en-US" sz="2800" baseline="0" dirty="0" smtClean="0">
                          <a:latin typeface="Arial Black"/>
                          <a:cs typeface="Arial Black"/>
                        </a:rPr>
                        <a:t> 7</a:t>
                      </a:r>
                    </a:p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친구하고 영화 볼 거예요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994" name="TextBox 4"/>
          <p:cNvSpPr txBox="1">
            <a:spLocks noChangeArrowheads="1"/>
          </p:cNvSpPr>
          <p:nvPr/>
        </p:nvSpPr>
        <p:spPr bwMode="auto">
          <a:xfrm>
            <a:off x="377825" y="1647825"/>
            <a:ext cx="8605838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리사 씨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어제 경제학 시험 잘 봤어요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리사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네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 잘 봤어요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.</a:t>
            </a: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  그런데 시험이 조금 어려웠어요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			</a:t>
            </a: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참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 스티브 씨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 이번 주말에 약속 있으세요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아니요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없어요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리사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저는 친구하고 영화 볼 거예요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.</a:t>
            </a: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 스티브 씨도 같이 가요</a:t>
            </a:r>
            <a:r>
              <a:rPr kumimoji="0" lang="en-US" altLang="ko-KR" sz="2000" b="1">
                <a:solidFill>
                  <a:srgbClr val="002060"/>
                </a:solidFill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무슨 영화 볼 거예요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리사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액션 영화요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그럼 같이 가요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보통 어느 극장에 자주 가세요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리사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브로드웨이 극장에 자주 가요</a:t>
            </a:r>
            <a:r>
              <a:rPr kumimoji="0" lang="en-US" altLang="ko-KR" sz="20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.</a:t>
            </a:r>
          </a:p>
        </p:txBody>
      </p:sp>
      <p:pic>
        <p:nvPicPr>
          <p:cNvPr id="41995" name="L7C1.mp3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701675"/>
            <a:ext cx="542925" cy="4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2113" y="1308100"/>
            <a:ext cx="466725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>
                <a:solidFill>
                  <a:srgbClr val="558ED5"/>
                </a:solidFill>
                <a:ea typeface="맑은 고딕" panose="020B0503020000020004" pitchFamily="34" charset="-127"/>
              </a:rPr>
              <a:t>(Steve and Lisa talk about their weekend plans.)</a:t>
            </a:r>
            <a:endParaRPr kumimoji="0" lang="en-US" altLang="ko-KR">
              <a:solidFill>
                <a:srgbClr val="558ED5"/>
              </a:solidFill>
            </a:endParaRPr>
          </a:p>
        </p:txBody>
      </p:sp>
      <p:pic>
        <p:nvPicPr>
          <p:cNvPr id="41997" name="Picture 7" descr="BL7_C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1"/>
          <a:stretch>
            <a:fillRect/>
          </a:stretch>
        </p:blipFill>
        <p:spPr bwMode="auto">
          <a:xfrm>
            <a:off x="6961188" y="3833813"/>
            <a:ext cx="2112962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구름 6"/>
          <p:cNvSpPr/>
          <p:nvPr/>
        </p:nvSpPr>
        <p:spPr>
          <a:xfrm>
            <a:off x="4664075" y="-34925"/>
            <a:ext cx="4076700" cy="1993900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3300" b="1" dirty="0"/>
          </a:p>
          <a:p>
            <a:pPr algn="ctr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500" b="1" dirty="0"/>
              <a:t>질문 만들어 보세요</a:t>
            </a:r>
            <a:r>
              <a:rPr kumimoji="0" lang="en-US" altLang="ko-KR" sz="3500" b="1" dirty="0"/>
              <a:t>!</a:t>
            </a:r>
            <a:r>
              <a:rPr kumimoji="0" lang="en-US" altLang="ko-KR" sz="3300" b="1" dirty="0"/>
              <a:t> </a:t>
            </a:r>
            <a:endParaRPr kumimoji="0" lang="ko-KR" altLang="en-US" sz="3300" b="1" dirty="0"/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300" dirty="0"/>
          </a:p>
        </p:txBody>
      </p:sp>
      <p:sp>
        <p:nvSpPr>
          <p:cNvPr id="41999" name="TextBox 8"/>
          <p:cNvSpPr txBox="1">
            <a:spLocks noChangeArrowheads="1"/>
          </p:cNvSpPr>
          <p:nvPr/>
        </p:nvSpPr>
        <p:spPr bwMode="auto">
          <a:xfrm>
            <a:off x="330200" y="4914900"/>
            <a:ext cx="7212013" cy="1630363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ts val="3975"/>
              </a:lnSpc>
            </a:pP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Make questions using -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지요</a:t>
            </a: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:</a:t>
            </a:r>
          </a:p>
          <a:p>
            <a:pPr latinLnBrk="0">
              <a:lnSpc>
                <a:spcPts val="3975"/>
              </a:lnSpc>
            </a:pP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Q 1. </a:t>
            </a:r>
          </a:p>
          <a:p>
            <a:pPr latinLnBrk="0">
              <a:lnSpc>
                <a:spcPts val="3975"/>
              </a:lnSpc>
            </a:pP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Q 2.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/>
        </p:nvGraphicFramePr>
        <p:xfrm>
          <a:off x="1000125" y="319088"/>
          <a:ext cx="7369175" cy="944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56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Lesson</a:t>
                      </a:r>
                      <a:r>
                        <a:rPr lang="en-US" sz="2800" baseline="0" dirty="0" smtClean="0">
                          <a:latin typeface="Arial Black"/>
                          <a:cs typeface="Arial Black"/>
                        </a:rPr>
                        <a:t> 7</a:t>
                      </a:r>
                    </a:p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파티에 안 갈 거예요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018" name="TextBox 4"/>
          <p:cNvSpPr txBox="1">
            <a:spLocks noChangeArrowheads="1"/>
          </p:cNvSpPr>
          <p:nvPr/>
        </p:nvSpPr>
        <p:spPr bwMode="auto">
          <a:xfrm>
            <a:off x="392113" y="1263650"/>
            <a:ext cx="8607425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마이클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소피아 씨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다음 주말에 뭐 하세요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소피아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집에서 청소하고 음식 준비할 거예요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마이클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왜요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소피아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여동생이 뉴욕에서 와요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마이클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그럼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크리스마스 파티에 안 갈 거예요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소피아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네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아마 못 갈 거예요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마이클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동생을 자주 봐요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소피아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아니요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자주 못 봐요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</a:t>
            </a:r>
            <a:endParaRPr kumimoji="0" lang="en-US" altLang="ko-KR" sz="2000" b="1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	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그래서 오래간만에 이야기를 많이 할 거예요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마이클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아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그래요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그럼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크리스마스 잘 보내세요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</a:p>
        </p:txBody>
      </p:sp>
      <p:pic>
        <p:nvPicPr>
          <p:cNvPr id="43019" name="L7C2.mp3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706438"/>
            <a:ext cx="5365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0" name="Picture 6" descr="BL7_CO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" r="7210" b="9491"/>
          <a:stretch>
            <a:fillRect/>
          </a:stretch>
        </p:blipFill>
        <p:spPr bwMode="auto">
          <a:xfrm>
            <a:off x="6508750" y="2012950"/>
            <a:ext cx="2411413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서울 날씨가 참 좋지요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L8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9" y="733143"/>
            <a:ext cx="473525" cy="405305"/>
          </a:xfrm>
          <a:prstGeom prst="rect">
            <a:avLst/>
          </a:prstGeom>
        </p:spPr>
      </p:pic>
      <p:pic>
        <p:nvPicPr>
          <p:cNvPr id="3" name="Picture 2" descr="BL8_CO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55" y="2931958"/>
            <a:ext cx="3153442" cy="26630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990" y="1300438"/>
            <a:ext cx="8759353" cy="5350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    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마크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씨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서울 날씨가 참 </a:t>
            </a:r>
            <a:r>
              <a:rPr lang="ko-KR" altLang="en-US" sz="22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좋지요</a:t>
            </a:r>
            <a:r>
              <a:rPr lang="en-US" altLang="ko-KR" sz="22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? </a:t>
            </a: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	     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아주 따뜻해요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저는 서울의 봄 날씨를 아주 좋아해요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 </a:t>
            </a: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저도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그래요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그런데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마크 씨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이번 일요일에 시간 있어요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 </a:t>
            </a: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	     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괜찮아요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왜요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 </a:t>
            </a: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저하고 같이 광화문광장에 가요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 </a:t>
            </a: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	     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좋아요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몇 시에 만나요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 </a:t>
            </a: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	3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시에 광화문광장에서 만나요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 </a:t>
            </a: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	     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참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여기서 광화문까지 어떻게 가요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    	162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번 버스를 타고 서점 앞에서 내리세요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 </a:t>
            </a:r>
          </a:p>
          <a:p>
            <a:pPr>
              <a:lnSpc>
                <a:spcPts val="4140"/>
              </a:lnSpc>
            </a:pP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	      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광화문광장은 서점 건너편에 있어요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  </a:t>
            </a:r>
            <a:endParaRPr lang="en-US" altLang="ko-KR" sz="2200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7005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/>
        </p:nvGraphicFramePr>
        <p:xfrm>
          <a:off x="1000125" y="319088"/>
          <a:ext cx="7369175" cy="944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56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Lesson</a:t>
                      </a:r>
                      <a:r>
                        <a:rPr lang="en-US" sz="2800" baseline="0" dirty="0" smtClean="0">
                          <a:latin typeface="Arial Black"/>
                          <a:cs typeface="Arial Black"/>
                        </a:rPr>
                        <a:t> 7</a:t>
                      </a:r>
                    </a:p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파티에 안 갈 거예요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042" name="TextBox 4"/>
          <p:cNvSpPr txBox="1">
            <a:spLocks noChangeArrowheads="1"/>
          </p:cNvSpPr>
          <p:nvPr/>
        </p:nvSpPr>
        <p:spPr bwMode="auto">
          <a:xfrm>
            <a:off x="392113" y="1263650"/>
            <a:ext cx="8607425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마이클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소피아 씨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다음 주말에 뭐 하세요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소피아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집에서 청소하고 음식 준비할 거예요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마이클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왜요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소피아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여동생이 뉴욕에서 와요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마이클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그럼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크리스마스 파티에 안 갈 거예요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소피아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네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아마 못 갈 거예요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마이클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동생을 자주 봐요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소피아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아니요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자주 못 봐요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</a:t>
            </a:r>
            <a:endParaRPr kumimoji="0" lang="en-US" altLang="ko-KR" sz="2000" b="1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	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그래서 오래간만에 이야기를 많이 할 거예요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마이클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아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그래요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그럼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크리스마스 잘 보내세요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</a:p>
        </p:txBody>
      </p:sp>
      <p:pic>
        <p:nvPicPr>
          <p:cNvPr id="44043" name="L7C2.mp3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706438"/>
            <a:ext cx="5365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4" name="Picture 6" descr="BL7_CO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" r="7210" b="9491"/>
          <a:stretch>
            <a:fillRect/>
          </a:stretch>
        </p:blipFill>
        <p:spPr bwMode="auto">
          <a:xfrm>
            <a:off x="6508750" y="2012950"/>
            <a:ext cx="2411413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  <p:sp>
        <p:nvSpPr>
          <p:cNvPr id="8" name="구름 7"/>
          <p:cNvSpPr/>
          <p:nvPr/>
        </p:nvSpPr>
        <p:spPr>
          <a:xfrm>
            <a:off x="4664075" y="-34925"/>
            <a:ext cx="4076700" cy="1993900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3300" b="1" dirty="0"/>
          </a:p>
          <a:p>
            <a:pPr algn="ctr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500" b="1" dirty="0"/>
              <a:t>질문 만들어 보세요</a:t>
            </a:r>
            <a:r>
              <a:rPr kumimoji="0" lang="en-US" altLang="ko-KR" sz="3500" b="1" dirty="0"/>
              <a:t>!</a:t>
            </a:r>
            <a:r>
              <a:rPr kumimoji="0" lang="en-US" altLang="ko-KR" sz="3300" b="1" dirty="0"/>
              <a:t> </a:t>
            </a:r>
            <a:endParaRPr kumimoji="0" lang="ko-KR" altLang="en-US" sz="3300" b="1" dirty="0"/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/>
        </p:nvGraphicFramePr>
        <p:xfrm>
          <a:off x="1000125" y="319088"/>
          <a:ext cx="7369175" cy="944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4456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Lesson</a:t>
                      </a:r>
                      <a:r>
                        <a:rPr lang="en-US" sz="2800" baseline="0" dirty="0" smtClean="0">
                          <a:latin typeface="Arial Black"/>
                          <a:cs typeface="Arial Black"/>
                        </a:rPr>
                        <a:t> 7</a:t>
                      </a:r>
                    </a:p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파티에 안 갈 거예요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</a:p>
                  </a:txBody>
                  <a:tcPr marL="91441" marR="91441" marT="45705" marB="45705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066" name="TextBox 4"/>
          <p:cNvSpPr txBox="1">
            <a:spLocks noChangeArrowheads="1"/>
          </p:cNvSpPr>
          <p:nvPr/>
        </p:nvSpPr>
        <p:spPr bwMode="auto">
          <a:xfrm>
            <a:off x="392113" y="1263650"/>
            <a:ext cx="8607425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마이클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소피아 씨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다음 주말에 뭐 하세요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소피아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집에서 청소하고 음식 준비할 거예요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마이클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왜요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소피아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여동생이 뉴욕에서 와요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마이클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그럼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크리스마스 파티에 안 갈 거예요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소피아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네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아마 못 갈 거예요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마이클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동생을 자주 봐요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소피아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아니요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자주 못 봐요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</a:t>
            </a:r>
            <a:endParaRPr kumimoji="0" lang="en-US" altLang="ko-KR" sz="2000" b="1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	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그래서 오래간만에 이야기를 많이 할 거예요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마이클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아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그래요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?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그럼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,</a:t>
            </a:r>
            <a:r>
              <a:rPr kumimoji="0" lang="ko-KR" altLang="en-US" sz="2000" b="1">
                <a:latin typeface="나눔고딕" pitchFamily="50" charset="-128"/>
                <a:ea typeface="나눔고딕" pitchFamily="50" charset="-128"/>
              </a:rPr>
              <a:t> 크리스마스 잘 보내세요</a:t>
            </a: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.</a:t>
            </a:r>
          </a:p>
        </p:txBody>
      </p:sp>
      <p:pic>
        <p:nvPicPr>
          <p:cNvPr id="45067" name="L7C2.mp3">
            <a:hlinkClick r:id="" action="ppaction://media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706438"/>
            <a:ext cx="53657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8" name="Picture 6" descr="BL7_CO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2" r="7210" b="9491"/>
          <a:stretch>
            <a:fillRect/>
          </a:stretch>
        </p:blipFill>
        <p:spPr bwMode="auto">
          <a:xfrm>
            <a:off x="6508750" y="2012950"/>
            <a:ext cx="2411413" cy="331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구름 7"/>
          <p:cNvSpPr/>
          <p:nvPr/>
        </p:nvSpPr>
        <p:spPr>
          <a:xfrm>
            <a:off x="4664075" y="169863"/>
            <a:ext cx="4076700" cy="1993900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3300" b="1" dirty="0"/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500" b="1" dirty="0"/>
              <a:t>저도 여러분께</a:t>
            </a:r>
            <a:r>
              <a:rPr kumimoji="0" lang="en-US" altLang="ko-KR" sz="3500" b="1" dirty="0"/>
              <a:t>, 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500" b="1" dirty="0"/>
              <a:t>질문 </a:t>
            </a:r>
            <a:r>
              <a:rPr kumimoji="0" lang="ko-KR" altLang="en-US" sz="3500" b="1" dirty="0"/>
              <a:t>있어요</a:t>
            </a:r>
            <a:r>
              <a:rPr kumimoji="0" lang="en-US" altLang="ko-KR" sz="3500" b="1" dirty="0"/>
              <a:t>!</a:t>
            </a:r>
            <a:r>
              <a:rPr kumimoji="0" lang="en-US" altLang="ko-KR" sz="3300" b="1" dirty="0"/>
              <a:t> </a:t>
            </a:r>
            <a:endParaRPr kumimoji="0" lang="ko-KR" altLang="en-US" sz="3300" b="1" dirty="0"/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300" dirty="0"/>
          </a:p>
        </p:txBody>
      </p:sp>
      <p:sp>
        <p:nvSpPr>
          <p:cNvPr id="45070" name="TextBox 8"/>
          <p:cNvSpPr txBox="1">
            <a:spLocks noChangeArrowheads="1"/>
          </p:cNvSpPr>
          <p:nvPr/>
        </p:nvSpPr>
        <p:spPr bwMode="auto">
          <a:xfrm>
            <a:off x="330200" y="4171950"/>
            <a:ext cx="7212013" cy="214312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ts val="3975"/>
              </a:lnSpc>
            </a:pPr>
            <a:r>
              <a:rPr kumimoji="0" lang="en-US" altLang="ko-KR" sz="2000" b="1">
                <a:latin typeface="나눔고딕" pitchFamily="50" charset="-128"/>
                <a:ea typeface="나눔고딕" pitchFamily="50" charset="-128"/>
              </a:rPr>
              <a:t>Now I have some questions for you</a:t>
            </a: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:</a:t>
            </a:r>
          </a:p>
          <a:p>
            <a:pPr latinLnBrk="0">
              <a:lnSpc>
                <a:spcPts val="3975"/>
              </a:lnSpc>
            </a:pPr>
            <a:r>
              <a:rPr kumimoji="0" lang="ko-KR" altLang="en-US" sz="2400" b="1">
                <a:latin typeface="나눔고딕" pitchFamily="50" charset="-128"/>
                <a:ea typeface="나눔고딕" pitchFamily="50" charset="-128"/>
              </a:rPr>
              <a:t>다음 주말에</a:t>
            </a: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, </a:t>
            </a:r>
          </a:p>
          <a:p>
            <a:pPr latinLnBrk="0">
              <a:lnSpc>
                <a:spcPts val="3975"/>
              </a:lnSpc>
            </a:pP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Q 1. </a:t>
            </a:r>
            <a:r>
              <a:rPr kumimoji="0" lang="ko-KR" altLang="en-US" sz="2400" b="1">
                <a:latin typeface="나눔고딕" pitchFamily="50" charset="-128"/>
                <a:ea typeface="나눔고딕" pitchFamily="50" charset="-128"/>
              </a:rPr>
              <a:t>소피아 씨 여동생이 뉴욕에서 오죠</a:t>
            </a: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?</a:t>
            </a:r>
          </a:p>
          <a:p>
            <a:pPr latinLnBrk="0">
              <a:lnSpc>
                <a:spcPts val="3975"/>
              </a:lnSpc>
            </a:pP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Q 2. </a:t>
            </a:r>
            <a:r>
              <a:rPr kumimoji="0" lang="ko-KR" altLang="en-US" sz="2400" b="1">
                <a:latin typeface="나눔고딕" pitchFamily="50" charset="-128"/>
                <a:ea typeface="나눔고딕" pitchFamily="50" charset="-128"/>
              </a:rPr>
              <a:t>소피아 씨는 크리스마스 파티에 안 갈 거죠</a:t>
            </a:r>
            <a:r>
              <a:rPr kumimoji="0" lang="en-US" altLang="ko-KR" sz="2400" b="1">
                <a:latin typeface="나눔고딕" pitchFamily="50" charset="-128"/>
                <a:ea typeface="나눔고딕" pitchFamily="50" charset="-128"/>
              </a:rPr>
              <a:t>?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834063" y="5183188"/>
            <a:ext cx="733425" cy="56356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네</a:t>
            </a:r>
            <a:r>
              <a:rPr kumimoji="0"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.</a:t>
            </a: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endParaRPr kumimoji="0"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5189538" y="6224588"/>
            <a:ext cx="3613150" cy="604837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 latinLnBrk="0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네</a:t>
            </a:r>
            <a:r>
              <a:rPr kumimoji="0"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, </a:t>
            </a: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아마 못 갈 거예요</a:t>
            </a:r>
            <a:r>
              <a:rPr kumimoji="0"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.</a:t>
            </a:r>
            <a:r>
              <a:rPr kumimoji="0"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/>
                <a:ea typeface="나눔고딕"/>
                <a:cs typeface="나눔고딕"/>
              </a:rPr>
              <a:t> </a:t>
            </a:r>
            <a:endParaRPr kumimoji="0"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/>
              <a:ea typeface="나눔고딕"/>
              <a:cs typeface="나눔고딕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/>
        </p:nvGraphicFramePr>
        <p:xfrm>
          <a:off x="192088" y="665163"/>
          <a:ext cx="8774112" cy="549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2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Demonstrative expressions: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그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저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61975" y="1593850"/>
            <a:ext cx="8110538" cy="1042988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300" dirty="0">
              <a:solidFill>
                <a:srgbClr val="000000"/>
              </a:solidFill>
            </a:endParaRPr>
          </a:p>
        </p:txBody>
      </p:sp>
      <p:sp>
        <p:nvSpPr>
          <p:cNvPr id="46091" name="TextBox 3"/>
          <p:cNvSpPr txBox="1">
            <a:spLocks noChangeArrowheads="1"/>
          </p:cNvSpPr>
          <p:nvPr/>
        </p:nvSpPr>
        <p:spPr bwMode="auto">
          <a:xfrm>
            <a:off x="561975" y="1677988"/>
            <a:ext cx="81105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400">
                <a:ea typeface="나눔고딕" pitchFamily="50" charset="-128"/>
              </a:rPr>
              <a:t>	</a:t>
            </a:r>
            <a:r>
              <a:rPr kumimoji="0" lang="ko-KR" altLang="en-US" sz="2400">
                <a:ea typeface="나눔고딕" pitchFamily="50" charset="-128"/>
              </a:rPr>
              <a:t>이</a:t>
            </a:r>
            <a:r>
              <a:rPr kumimoji="0" lang="en-US" altLang="ko-KR" sz="2400">
                <a:ea typeface="나눔고딕" pitchFamily="50" charset="-128"/>
              </a:rPr>
              <a:t>,</a:t>
            </a:r>
            <a:r>
              <a:rPr kumimoji="0" lang="ko-KR" altLang="en-US" sz="2400">
                <a:ea typeface="나눔고딕" pitchFamily="50" charset="-128"/>
              </a:rPr>
              <a:t> 그</a:t>
            </a:r>
            <a:r>
              <a:rPr kumimoji="0" lang="en-US" altLang="ko-KR" sz="2400">
                <a:ea typeface="나눔고딕" pitchFamily="50" charset="-128"/>
              </a:rPr>
              <a:t>, and </a:t>
            </a:r>
            <a:r>
              <a:rPr kumimoji="0" lang="ko-KR" altLang="en-US" sz="2400">
                <a:ea typeface="나눔고딕" pitchFamily="50" charset="-128"/>
              </a:rPr>
              <a:t>저 </a:t>
            </a:r>
            <a:r>
              <a:rPr kumimoji="0" lang="en-US" altLang="ko-KR" sz="2400">
                <a:ea typeface="나눔고딕" pitchFamily="50" charset="-128"/>
              </a:rPr>
              <a:t>indicate the physical or mental proximity of an item relative to the speaker and the listener.</a:t>
            </a:r>
          </a:p>
        </p:txBody>
      </p:sp>
      <p:sp>
        <p:nvSpPr>
          <p:cNvPr id="46092" name="TextBox 8"/>
          <p:cNvSpPr txBox="1">
            <a:spLocks noChangeArrowheads="1"/>
          </p:cNvSpPr>
          <p:nvPr/>
        </p:nvSpPr>
        <p:spPr bwMode="auto">
          <a:xfrm>
            <a:off x="1944688" y="2930525"/>
            <a:ext cx="1114425" cy="260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200000"/>
              </a:lnSpc>
            </a:pPr>
            <a:r>
              <a:rPr kumimoji="0" lang="ko-KR" altLang="en-US" sz="2800" b="1">
                <a:solidFill>
                  <a:srgbClr val="FF0080"/>
                </a:solidFill>
                <a:ea typeface="나눔고딕" pitchFamily="50" charset="-128"/>
              </a:rPr>
              <a:t>이</a:t>
            </a:r>
            <a:r>
              <a:rPr kumimoji="0" lang="ko-KR" altLang="en-US" sz="2800">
                <a:ea typeface="나눔고딕" pitchFamily="50" charset="-128"/>
              </a:rPr>
              <a:t> </a:t>
            </a:r>
            <a:r>
              <a:rPr kumimoji="0" lang="en-US" altLang="ko-KR" sz="2800">
                <a:ea typeface="나눔고딕" pitchFamily="50" charset="-128"/>
              </a:rPr>
              <a:t>+</a:t>
            </a:r>
            <a:r>
              <a:rPr kumimoji="0" lang="ko-KR" altLang="en-US" sz="2800">
                <a:ea typeface="나눔고딕" pitchFamily="50" charset="-128"/>
              </a:rPr>
              <a:t> </a:t>
            </a:r>
            <a:r>
              <a:rPr kumimoji="0" lang="en-US" altLang="ko-KR" sz="2800">
                <a:ea typeface="나눔고딕" pitchFamily="50" charset="-128"/>
              </a:rPr>
              <a:t>N</a:t>
            </a:r>
          </a:p>
          <a:p>
            <a:pPr latinLnBrk="0">
              <a:lnSpc>
                <a:spcPct val="200000"/>
              </a:lnSpc>
            </a:pPr>
            <a:r>
              <a:rPr kumimoji="0" lang="ko-KR" altLang="en-US" sz="2800" b="1">
                <a:solidFill>
                  <a:srgbClr val="008000"/>
                </a:solidFill>
                <a:ea typeface="나눔고딕" pitchFamily="50" charset="-128"/>
              </a:rPr>
              <a:t>그</a:t>
            </a:r>
            <a:r>
              <a:rPr kumimoji="0" lang="ko-KR" altLang="en-US" sz="2800">
                <a:ea typeface="나눔고딕" pitchFamily="50" charset="-128"/>
              </a:rPr>
              <a:t> </a:t>
            </a:r>
            <a:r>
              <a:rPr kumimoji="0" lang="en-US" altLang="ko-KR" sz="2800">
                <a:ea typeface="나눔고딕" pitchFamily="50" charset="-128"/>
              </a:rPr>
              <a:t>+</a:t>
            </a:r>
            <a:r>
              <a:rPr kumimoji="0" lang="ko-KR" altLang="en-US" sz="2800">
                <a:ea typeface="나눔고딕" pitchFamily="50" charset="-128"/>
              </a:rPr>
              <a:t> </a:t>
            </a:r>
            <a:r>
              <a:rPr kumimoji="0" lang="en-US" altLang="ko-KR" sz="2800">
                <a:ea typeface="나눔고딕" pitchFamily="50" charset="-128"/>
              </a:rPr>
              <a:t>N</a:t>
            </a:r>
          </a:p>
          <a:p>
            <a:pPr latinLnBrk="0">
              <a:lnSpc>
                <a:spcPct val="200000"/>
              </a:lnSpc>
            </a:pPr>
            <a:r>
              <a:rPr kumimoji="0" lang="ko-KR" altLang="en-US" sz="2800" b="1">
                <a:solidFill>
                  <a:srgbClr val="0080FF"/>
                </a:solidFill>
                <a:ea typeface="나눔고딕" pitchFamily="50" charset="-128"/>
              </a:rPr>
              <a:t>저</a:t>
            </a:r>
            <a:r>
              <a:rPr kumimoji="0" lang="ko-KR" altLang="en-US" sz="2800">
                <a:ea typeface="나눔고딕" pitchFamily="50" charset="-128"/>
              </a:rPr>
              <a:t> </a:t>
            </a:r>
            <a:r>
              <a:rPr kumimoji="0" lang="en-US" altLang="ko-KR" sz="2800">
                <a:ea typeface="나눔고딕" pitchFamily="50" charset="-128"/>
              </a:rPr>
              <a:t>+</a:t>
            </a:r>
            <a:r>
              <a:rPr kumimoji="0" lang="ko-KR" altLang="en-US" sz="2800">
                <a:ea typeface="나눔고딕" pitchFamily="50" charset="-128"/>
              </a:rPr>
              <a:t> </a:t>
            </a:r>
            <a:r>
              <a:rPr kumimoji="0" lang="en-US" altLang="ko-KR" sz="2800">
                <a:ea typeface="나눔고딕" pitchFamily="50" charset="-128"/>
              </a:rPr>
              <a:t>N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627438" y="3057525"/>
            <a:ext cx="35290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  <a:spcBef>
                <a:spcPct val="20000"/>
              </a:spcBef>
            </a:pPr>
            <a:r>
              <a:rPr kumimoji="0" lang="ko-KR" altLang="en-US" sz="2800">
                <a:solidFill>
                  <a:srgbClr val="000000"/>
                </a:solidFill>
                <a:ea typeface="맑은 고딕" panose="020B0503020000020004" pitchFamily="34" charset="-127"/>
              </a:rPr>
              <a:t>‘</a:t>
            </a:r>
            <a:r>
              <a:rPr kumimoji="0" lang="en-US" altLang="ko-KR" sz="2800">
                <a:solidFill>
                  <a:srgbClr val="000000"/>
                </a:solidFill>
                <a:ea typeface="맑은 고딕" panose="020B0503020000020004" pitchFamily="34" charset="-127"/>
              </a:rPr>
              <a:t>this  N’ </a:t>
            </a:r>
            <a:r>
              <a:rPr kumimoji="0" lang="en-US" altLang="ko-KR" sz="2800">
                <a:solidFill>
                  <a:srgbClr val="FF6666"/>
                </a:solidFill>
                <a:ea typeface="맑은 고딕" panose="020B0503020000020004" pitchFamily="34" charset="-127"/>
              </a:rPr>
              <a:t>(near Speaker)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627438" y="3927475"/>
            <a:ext cx="35052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ko-KR" altLang="en-US" sz="2800">
                <a:solidFill>
                  <a:srgbClr val="000000"/>
                </a:solidFill>
                <a:ea typeface="맑은 고딕" panose="020B0503020000020004" pitchFamily="34" charset="-127"/>
              </a:rPr>
              <a:t>‘</a:t>
            </a:r>
            <a:r>
              <a:rPr kumimoji="0" lang="en-US" altLang="ko-KR" sz="2800">
                <a:solidFill>
                  <a:srgbClr val="000000"/>
                </a:solidFill>
                <a:ea typeface="맑은 고딕" panose="020B0503020000020004" pitchFamily="34" charset="-127"/>
              </a:rPr>
              <a:t>that N’ </a:t>
            </a:r>
            <a:r>
              <a:rPr kumimoji="0" lang="en-US" altLang="ko-KR" sz="2800">
                <a:solidFill>
                  <a:srgbClr val="FF6666"/>
                </a:solidFill>
                <a:ea typeface="맑은 고딕" panose="020B0503020000020004" pitchFamily="34" charset="-127"/>
              </a:rPr>
              <a:t>(near Listener)</a:t>
            </a:r>
            <a:endParaRPr kumimoji="0" lang="ko-KR" altLang="en-US" sz="2800">
              <a:solidFill>
                <a:srgbClr val="FF6666"/>
              </a:solidFill>
              <a:ea typeface="맑은 고딕" panose="020B0503020000020004" pitchFamily="34" charset="-127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627438" y="4797425"/>
            <a:ext cx="3530600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ko-KR" altLang="en-US" sz="2800">
                <a:solidFill>
                  <a:srgbClr val="000000"/>
                </a:solidFill>
                <a:ea typeface="맑은 고딕" panose="020B0503020000020004" pitchFamily="34" charset="-127"/>
              </a:rPr>
              <a:t>‘</a:t>
            </a:r>
            <a:r>
              <a:rPr kumimoji="0" lang="en-US" altLang="ko-KR" sz="2800">
                <a:solidFill>
                  <a:srgbClr val="000000"/>
                </a:solidFill>
                <a:ea typeface="맑은 고딕" panose="020B0503020000020004" pitchFamily="34" charset="-127"/>
              </a:rPr>
              <a:t>that N over there’ </a:t>
            </a:r>
          </a:p>
          <a:p>
            <a:pPr latinLnBrk="0">
              <a:lnSpc>
                <a:spcPct val="150000"/>
              </a:lnSpc>
            </a:pPr>
            <a:r>
              <a:rPr kumimoji="0" lang="en-US" altLang="ko-KR" sz="2800">
                <a:solidFill>
                  <a:srgbClr val="FF6666"/>
                </a:solidFill>
                <a:ea typeface="맑은 고딕" panose="020B0503020000020004" pitchFamily="34" charset="-127"/>
              </a:rPr>
              <a:t>(away from both S &amp; L)</a:t>
            </a:r>
            <a:endParaRPr kumimoji="0" lang="ko-KR" altLang="en-US" sz="2800">
              <a:solidFill>
                <a:srgbClr val="FF6666"/>
              </a:solidFill>
              <a:ea typeface="맑은 고딕" panose="020B0503020000020004" pitchFamily="34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/>
        </p:nvGraphicFramePr>
        <p:xfrm>
          <a:off x="192088" y="665163"/>
          <a:ext cx="8774112" cy="549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2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Demonstrative expressions: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그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저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Picture 6" descr="kalukhit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3" y="1690688"/>
            <a:ext cx="2468562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kalukhita 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75" y="1690688"/>
            <a:ext cx="290512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6" name="Picture 5" descr="kalukhit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5" t="8144" r="9367" b="6866"/>
          <a:stretch>
            <a:fillRect/>
          </a:stretch>
        </p:blipFill>
        <p:spPr bwMode="auto">
          <a:xfrm>
            <a:off x="836613" y="1690688"/>
            <a:ext cx="13017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6792913" y="3683000"/>
            <a:ext cx="1476375" cy="541338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latinLnBrk="0"/>
            <a:endParaRPr kumimoji="0" lang="en-US" altLang="ko-KR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762375" y="3667125"/>
            <a:ext cx="1476375" cy="541338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latinLnBrk="0"/>
            <a:endParaRPr kumimoji="0" lang="en-US" altLang="ko-KR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69950" y="3683000"/>
            <a:ext cx="1474788" cy="541338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latinLnBrk="0"/>
            <a:endParaRPr kumimoji="0" lang="en-US" altLang="ko-KR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50938" y="3729038"/>
            <a:ext cx="8493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400" b="1">
                <a:solidFill>
                  <a:srgbClr val="FF0080"/>
                </a:solidFill>
                <a:latin typeface="나눔고딕" pitchFamily="50" charset="-128"/>
                <a:ea typeface="나눔고딕" pitchFamily="50" charset="-128"/>
              </a:rPr>
              <a:t>이</a:t>
            </a: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 책</a:t>
            </a:r>
            <a:endParaRPr kumimoji="0" lang="en-US" altLang="en-US" sz="2400"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052888" y="3729038"/>
            <a:ext cx="8493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400" b="1">
                <a:solidFill>
                  <a:srgbClr val="008000"/>
                </a:solidFill>
                <a:latin typeface="나눔고딕" pitchFamily="50" charset="-128"/>
                <a:ea typeface="나눔고딕" pitchFamily="50" charset="-128"/>
              </a:rPr>
              <a:t>그</a:t>
            </a: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 책</a:t>
            </a:r>
            <a:endParaRPr kumimoji="0" lang="en-US" altLang="en-US" sz="2400"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099300" y="3729038"/>
            <a:ext cx="849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400" b="1">
                <a:solidFill>
                  <a:srgbClr val="0080FF"/>
                </a:solidFill>
                <a:latin typeface="나눔고딕" pitchFamily="50" charset="-128"/>
                <a:ea typeface="나눔고딕" pitchFamily="50" charset="-128"/>
              </a:rPr>
              <a:t>저</a:t>
            </a:r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 책</a:t>
            </a:r>
            <a:endParaRPr kumimoji="0" lang="en-US" altLang="en-US" sz="2400">
              <a:latin typeface="나눔고딕" pitchFamily="50" charset="-128"/>
              <a:ea typeface="나눔고딕" pitchFamily="50" charset="-128"/>
            </a:endParaRPr>
          </a:p>
        </p:txBody>
      </p:sp>
      <p:pic>
        <p:nvPicPr>
          <p:cNvPr id="14" name="Picture 13" descr="BL9_CO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4546600"/>
            <a:ext cx="2741612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7"/>
          <p:cNvSpPr txBox="1">
            <a:spLocks noChangeArrowheads="1"/>
          </p:cNvSpPr>
          <p:nvPr/>
        </p:nvSpPr>
        <p:spPr bwMode="auto">
          <a:xfrm>
            <a:off x="3925888" y="5122863"/>
            <a:ext cx="5087937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ts val="3675"/>
              </a:lnSpc>
            </a:pPr>
            <a:r>
              <a:rPr kumimoji="0" lang="ko-KR" altLang="en-US" sz="2400">
                <a:solidFill>
                  <a:srgbClr val="000000"/>
                </a:solidFill>
                <a:ea typeface="나눔고딕" pitchFamily="50" charset="-128"/>
              </a:rPr>
              <a:t>마이클</a:t>
            </a:r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: 	</a:t>
            </a:r>
            <a:r>
              <a:rPr kumimoji="0" lang="ko-KR" altLang="en-US" sz="2400" b="1">
                <a:solidFill>
                  <a:srgbClr val="008000"/>
                </a:solidFill>
                <a:ea typeface="나눔고딕" pitchFamily="50" charset="-128"/>
              </a:rPr>
              <a:t>그</a:t>
            </a:r>
            <a:r>
              <a:rPr kumimoji="0" lang="ko-KR" altLang="en-US" sz="2400">
                <a:solidFill>
                  <a:srgbClr val="000000"/>
                </a:solidFill>
                <a:ea typeface="나눔고딕" pitchFamily="50" charset="-128"/>
              </a:rPr>
              <a:t> 책은 뭐예요</a:t>
            </a:r>
            <a:r>
              <a:rPr kumimoji="0" lang="ko-KR" altLang="ko-KR" sz="2400">
                <a:solidFill>
                  <a:srgbClr val="000000"/>
                </a:solidFill>
                <a:ea typeface="나눔고딕" pitchFamily="50" charset="-128"/>
              </a:rPr>
              <a:t>?</a:t>
            </a:r>
            <a:endParaRPr kumimoji="0" lang="en-US" altLang="ko-KR" sz="2400">
              <a:solidFill>
                <a:srgbClr val="000000"/>
              </a:solidFill>
              <a:ea typeface="나눔고딕" pitchFamily="50" charset="-128"/>
            </a:endParaRPr>
          </a:p>
          <a:p>
            <a:pPr latinLnBrk="0">
              <a:lnSpc>
                <a:spcPts val="3675"/>
              </a:lnSpc>
            </a:pPr>
            <a:r>
              <a:rPr kumimoji="0" lang="ko-KR" altLang="en-US" sz="2400">
                <a:solidFill>
                  <a:srgbClr val="000000"/>
                </a:solidFill>
                <a:ea typeface="나눔고딕" pitchFamily="50" charset="-128"/>
              </a:rPr>
              <a:t>리사</a:t>
            </a:r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: 		</a:t>
            </a:r>
            <a:r>
              <a:rPr kumimoji="0" lang="ko-KR" altLang="en-US" sz="2400" b="1">
                <a:solidFill>
                  <a:srgbClr val="FF0080"/>
                </a:solidFill>
                <a:ea typeface="나눔고딕" pitchFamily="50" charset="-128"/>
              </a:rPr>
              <a:t>이</a:t>
            </a:r>
            <a:r>
              <a:rPr kumimoji="0" lang="ko-KR" altLang="en-US" sz="2400">
                <a:solidFill>
                  <a:srgbClr val="000000"/>
                </a:solidFill>
                <a:ea typeface="나눔고딕" pitchFamily="50" charset="-128"/>
              </a:rPr>
              <a:t> 책은 경제학 교과서예요</a:t>
            </a:r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.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5" grpId="0"/>
      <p:bldP spid="9" grpId="0"/>
      <p:bldP spid="10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/>
        </p:nvGraphicFramePr>
        <p:xfrm>
          <a:off x="192088" y="665163"/>
          <a:ext cx="8774112" cy="549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2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Demonstrative expressions: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그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저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61975" y="1593850"/>
            <a:ext cx="8110538" cy="1336675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300" dirty="0">
              <a:solidFill>
                <a:srgbClr val="000000"/>
              </a:solidFill>
            </a:endParaRPr>
          </a:p>
        </p:txBody>
      </p:sp>
      <p:sp>
        <p:nvSpPr>
          <p:cNvPr id="48139" name="TextBox 3"/>
          <p:cNvSpPr txBox="1">
            <a:spLocks noChangeArrowheads="1"/>
          </p:cNvSpPr>
          <p:nvPr/>
        </p:nvSpPr>
        <p:spPr bwMode="auto">
          <a:xfrm>
            <a:off x="561975" y="1660525"/>
            <a:ext cx="8110538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400">
                <a:ea typeface="나눔고딕" pitchFamily="50" charset="-128"/>
              </a:rPr>
              <a:t>	When a thing is mentioned again in the same conversation, there is no need to repeat the noun, which can be replaced with </a:t>
            </a:r>
            <a:r>
              <a:rPr kumimoji="0" lang="ko-KR" altLang="en-US" sz="2400">
                <a:ea typeface="나눔고딕" pitchFamily="50" charset="-128"/>
              </a:rPr>
              <a:t>것</a:t>
            </a:r>
            <a:r>
              <a:rPr kumimoji="0" lang="en-US" altLang="ko-KR" sz="2400">
                <a:ea typeface="나눔고딕" pitchFamily="50" charset="-128"/>
              </a:rPr>
              <a:t>/</a:t>
            </a:r>
            <a:r>
              <a:rPr kumimoji="0" lang="ko-KR" altLang="en-US" sz="2400">
                <a:ea typeface="나눔고딕" pitchFamily="50" charset="-128"/>
              </a:rPr>
              <a:t>거 </a:t>
            </a:r>
            <a:r>
              <a:rPr kumimoji="0" lang="en-US" altLang="ko-KR" sz="2400">
                <a:ea typeface="나눔고딕" pitchFamily="50" charset="-128"/>
              </a:rPr>
              <a:t>‘thing’.</a:t>
            </a:r>
          </a:p>
        </p:txBody>
      </p:sp>
      <p:sp>
        <p:nvSpPr>
          <p:cNvPr id="48140" name="TextBox 8"/>
          <p:cNvSpPr txBox="1">
            <a:spLocks noChangeArrowheads="1"/>
          </p:cNvSpPr>
          <p:nvPr/>
        </p:nvSpPr>
        <p:spPr bwMode="auto">
          <a:xfrm>
            <a:off x="1516063" y="2930525"/>
            <a:ext cx="1335087" cy="260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200000"/>
              </a:lnSpc>
            </a:pPr>
            <a:r>
              <a:rPr kumimoji="0" lang="ko-KR" altLang="en-US" sz="2800" b="1">
                <a:solidFill>
                  <a:srgbClr val="FF0080"/>
                </a:solidFill>
                <a:ea typeface="나눔고딕" pitchFamily="50" charset="-128"/>
              </a:rPr>
              <a:t>이</a:t>
            </a:r>
            <a:r>
              <a:rPr kumimoji="0" lang="ko-KR" altLang="en-US" sz="2800">
                <a:ea typeface="나눔고딕" pitchFamily="50" charset="-128"/>
              </a:rPr>
              <a:t>것</a:t>
            </a:r>
            <a:r>
              <a:rPr kumimoji="0" lang="en-US" altLang="ko-KR" sz="2800">
                <a:ea typeface="나눔고딕" pitchFamily="50" charset="-128"/>
              </a:rPr>
              <a:t>/</a:t>
            </a:r>
            <a:r>
              <a:rPr kumimoji="0" lang="ko-KR" altLang="en-US" sz="2800">
                <a:ea typeface="나눔고딕" pitchFamily="50" charset="-128"/>
              </a:rPr>
              <a:t>거</a:t>
            </a:r>
            <a:endParaRPr kumimoji="0" lang="en-US" altLang="ko-KR" sz="2800">
              <a:ea typeface="나눔고딕" pitchFamily="50" charset="-128"/>
            </a:endParaRPr>
          </a:p>
          <a:p>
            <a:pPr latinLnBrk="0">
              <a:lnSpc>
                <a:spcPct val="200000"/>
              </a:lnSpc>
            </a:pPr>
            <a:r>
              <a:rPr kumimoji="0" lang="ko-KR" altLang="en-US" sz="2800" b="1">
                <a:solidFill>
                  <a:srgbClr val="008000"/>
                </a:solidFill>
                <a:ea typeface="나눔고딕" pitchFamily="50" charset="-128"/>
              </a:rPr>
              <a:t>그</a:t>
            </a:r>
            <a:r>
              <a:rPr kumimoji="0" lang="ko-KR" altLang="en-US" sz="2800">
                <a:ea typeface="나눔고딕" pitchFamily="50" charset="-128"/>
              </a:rPr>
              <a:t>것</a:t>
            </a:r>
            <a:r>
              <a:rPr kumimoji="0" lang="en-US" altLang="ko-KR" sz="2800">
                <a:ea typeface="나눔고딕" pitchFamily="50" charset="-128"/>
              </a:rPr>
              <a:t>/</a:t>
            </a:r>
            <a:r>
              <a:rPr kumimoji="0" lang="ko-KR" altLang="en-US" sz="2800">
                <a:ea typeface="나눔고딕" pitchFamily="50" charset="-128"/>
              </a:rPr>
              <a:t>거</a:t>
            </a:r>
            <a:endParaRPr kumimoji="0" lang="en-US" altLang="ko-KR" sz="2800">
              <a:ea typeface="나눔고딕" pitchFamily="50" charset="-128"/>
            </a:endParaRPr>
          </a:p>
          <a:p>
            <a:pPr latinLnBrk="0">
              <a:lnSpc>
                <a:spcPct val="200000"/>
              </a:lnSpc>
            </a:pPr>
            <a:r>
              <a:rPr kumimoji="0" lang="ko-KR" altLang="en-US" sz="2800" b="1">
                <a:solidFill>
                  <a:srgbClr val="0080FF"/>
                </a:solidFill>
                <a:ea typeface="나눔고딕" pitchFamily="50" charset="-128"/>
              </a:rPr>
              <a:t>저</a:t>
            </a:r>
            <a:r>
              <a:rPr kumimoji="0" lang="ko-KR" altLang="en-US" sz="2800">
                <a:ea typeface="나눔고딕" pitchFamily="50" charset="-128"/>
              </a:rPr>
              <a:t>것</a:t>
            </a:r>
            <a:r>
              <a:rPr kumimoji="0" lang="en-US" altLang="ko-KR" sz="2800">
                <a:ea typeface="나눔고딕" pitchFamily="50" charset="-128"/>
              </a:rPr>
              <a:t>/</a:t>
            </a:r>
            <a:r>
              <a:rPr kumimoji="0" lang="ko-KR" altLang="en-US" sz="2800">
                <a:ea typeface="나눔고딕" pitchFamily="50" charset="-128"/>
              </a:rPr>
              <a:t>거</a:t>
            </a:r>
            <a:endParaRPr kumimoji="0" lang="en-US" altLang="ko-KR" sz="2800">
              <a:ea typeface="나눔고딕" pitchFamily="50" charset="-128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627438" y="3057525"/>
            <a:ext cx="4016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  <a:spcBef>
                <a:spcPct val="20000"/>
              </a:spcBef>
            </a:pPr>
            <a:r>
              <a:rPr kumimoji="0" lang="ko-KR" altLang="en-US" sz="2800">
                <a:solidFill>
                  <a:srgbClr val="000000"/>
                </a:solidFill>
                <a:ea typeface="맑은 고딕" panose="020B0503020000020004" pitchFamily="34" charset="-127"/>
              </a:rPr>
              <a:t>‘</a:t>
            </a:r>
            <a:r>
              <a:rPr kumimoji="0" lang="en-US" altLang="ko-KR" sz="2800">
                <a:solidFill>
                  <a:srgbClr val="000000"/>
                </a:solidFill>
                <a:ea typeface="맑은 고딕" panose="020B0503020000020004" pitchFamily="34" charset="-127"/>
              </a:rPr>
              <a:t>this  thing’ </a:t>
            </a:r>
            <a:r>
              <a:rPr kumimoji="0" lang="en-US" altLang="ko-KR" sz="2800">
                <a:solidFill>
                  <a:srgbClr val="FF6666"/>
                </a:solidFill>
                <a:ea typeface="맑은 고딕" panose="020B0503020000020004" pitchFamily="34" charset="-127"/>
              </a:rPr>
              <a:t>(near Speaker)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627438" y="3927475"/>
            <a:ext cx="3998912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ko-KR" altLang="en-US" sz="2800">
                <a:solidFill>
                  <a:srgbClr val="000000"/>
                </a:solidFill>
                <a:ea typeface="맑은 고딕" panose="020B0503020000020004" pitchFamily="34" charset="-127"/>
              </a:rPr>
              <a:t>‘</a:t>
            </a:r>
            <a:r>
              <a:rPr kumimoji="0" lang="en-US" altLang="ko-KR" sz="2800">
                <a:solidFill>
                  <a:srgbClr val="000000"/>
                </a:solidFill>
                <a:ea typeface="맑은 고딕" panose="020B0503020000020004" pitchFamily="34" charset="-127"/>
              </a:rPr>
              <a:t>that thing’ </a:t>
            </a:r>
            <a:r>
              <a:rPr kumimoji="0" lang="en-US" altLang="ko-KR" sz="2800">
                <a:solidFill>
                  <a:srgbClr val="FF6666"/>
                </a:solidFill>
                <a:ea typeface="맑은 고딕" panose="020B0503020000020004" pitchFamily="34" charset="-127"/>
              </a:rPr>
              <a:t>(near Listener)</a:t>
            </a:r>
            <a:endParaRPr kumimoji="0" lang="ko-KR" altLang="en-US" sz="2800">
              <a:solidFill>
                <a:srgbClr val="FF6666"/>
              </a:solidFill>
              <a:ea typeface="맑은 고딕" panose="020B0503020000020004" pitchFamily="34" charset="-127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627438" y="4797425"/>
            <a:ext cx="3530600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ko-KR" altLang="en-US" sz="2800">
                <a:solidFill>
                  <a:srgbClr val="000000"/>
                </a:solidFill>
                <a:ea typeface="맑은 고딕" panose="020B0503020000020004" pitchFamily="34" charset="-127"/>
              </a:rPr>
              <a:t>‘</a:t>
            </a:r>
            <a:r>
              <a:rPr kumimoji="0" lang="en-US" altLang="ko-KR" sz="2800">
                <a:solidFill>
                  <a:srgbClr val="000000"/>
                </a:solidFill>
                <a:ea typeface="맑은 고딕" panose="020B0503020000020004" pitchFamily="34" charset="-127"/>
              </a:rPr>
              <a:t>that thing over there’ </a:t>
            </a:r>
          </a:p>
          <a:p>
            <a:pPr latinLnBrk="0">
              <a:lnSpc>
                <a:spcPct val="150000"/>
              </a:lnSpc>
            </a:pPr>
            <a:r>
              <a:rPr kumimoji="0" lang="en-US" altLang="ko-KR" sz="2800">
                <a:solidFill>
                  <a:srgbClr val="FF6666"/>
                </a:solidFill>
                <a:ea typeface="맑은 고딕" panose="020B0503020000020004" pitchFamily="34" charset="-127"/>
              </a:rPr>
              <a:t>(away from both S &amp; L)</a:t>
            </a:r>
            <a:endParaRPr kumimoji="0" lang="ko-KR" altLang="en-US" sz="2800">
              <a:solidFill>
                <a:srgbClr val="FF6666"/>
              </a:solidFill>
              <a:ea typeface="맑은 고딕" panose="020B0503020000020004" pitchFamily="34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/>
        </p:nvGraphicFramePr>
        <p:xfrm>
          <a:off x="192088" y="665163"/>
          <a:ext cx="8774112" cy="549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2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Demonstrative expressions: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그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저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Picture 13" descr="BL9_CO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3" y="4546600"/>
            <a:ext cx="256857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7"/>
          <p:cNvSpPr txBox="1">
            <a:spLocks noChangeArrowheads="1"/>
          </p:cNvSpPr>
          <p:nvPr/>
        </p:nvSpPr>
        <p:spPr bwMode="auto">
          <a:xfrm>
            <a:off x="3878263" y="4930775"/>
            <a:ext cx="47117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ts val="3675"/>
              </a:lnSpc>
            </a:pPr>
            <a:r>
              <a:rPr kumimoji="0" lang="ko-KR" altLang="en-US" sz="2400">
                <a:solidFill>
                  <a:srgbClr val="000000"/>
                </a:solidFill>
                <a:ea typeface="나눔고딕" pitchFamily="50" charset="-128"/>
              </a:rPr>
              <a:t>마이클</a:t>
            </a:r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: 	</a:t>
            </a:r>
            <a:r>
              <a:rPr kumimoji="0" lang="ko-KR" altLang="en-US" sz="2400" b="1">
                <a:solidFill>
                  <a:srgbClr val="008000"/>
                </a:solidFill>
                <a:ea typeface="나눔고딕" pitchFamily="50" charset="-128"/>
              </a:rPr>
              <a:t>그건</a:t>
            </a:r>
            <a:r>
              <a:rPr kumimoji="0" lang="ko-KR" altLang="en-US" sz="2400">
                <a:solidFill>
                  <a:srgbClr val="000000"/>
                </a:solidFill>
                <a:ea typeface="나눔고딕" pitchFamily="50" charset="-128"/>
              </a:rPr>
              <a:t> 뭐예요</a:t>
            </a:r>
            <a:r>
              <a:rPr kumimoji="0" lang="ko-KR" altLang="ko-KR" sz="2400">
                <a:solidFill>
                  <a:srgbClr val="000000"/>
                </a:solidFill>
                <a:ea typeface="나눔고딕" pitchFamily="50" charset="-128"/>
              </a:rPr>
              <a:t>?</a:t>
            </a:r>
            <a:endParaRPr kumimoji="0" lang="en-US" altLang="ko-KR" sz="2400">
              <a:solidFill>
                <a:srgbClr val="000000"/>
              </a:solidFill>
              <a:ea typeface="나눔고딕" pitchFamily="50" charset="-128"/>
            </a:endParaRPr>
          </a:p>
          <a:p>
            <a:pPr latinLnBrk="0">
              <a:lnSpc>
                <a:spcPts val="3675"/>
              </a:lnSpc>
            </a:pPr>
            <a:r>
              <a:rPr kumimoji="0" lang="ko-KR" altLang="en-US" sz="2400">
                <a:solidFill>
                  <a:srgbClr val="000000"/>
                </a:solidFill>
                <a:ea typeface="나눔고딕" pitchFamily="50" charset="-128"/>
              </a:rPr>
              <a:t>리사</a:t>
            </a:r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: 		</a:t>
            </a:r>
            <a:r>
              <a:rPr kumimoji="0" lang="ko-KR" altLang="en-US" sz="2400" b="1">
                <a:solidFill>
                  <a:srgbClr val="FF0080"/>
                </a:solidFill>
                <a:ea typeface="나눔고딕" pitchFamily="50" charset="-128"/>
              </a:rPr>
              <a:t>이건</a:t>
            </a:r>
            <a:r>
              <a:rPr kumimoji="0" lang="ko-KR" altLang="en-US" sz="2400">
                <a:solidFill>
                  <a:srgbClr val="000000"/>
                </a:solidFill>
                <a:ea typeface="나눔고딕" pitchFamily="50" charset="-128"/>
              </a:rPr>
              <a:t> 경제학 교과서예요</a:t>
            </a:r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11188" y="1476375"/>
          <a:ext cx="7978776" cy="27813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89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9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Full form</a:t>
                      </a:r>
                      <a:endParaRPr lang="en-US" sz="2400" dirty="0"/>
                    </a:p>
                  </a:txBody>
                  <a:tcPr marL="91431" marR="91431" marT="45718" marB="4571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Contracted form</a:t>
                      </a:r>
                      <a:endParaRPr lang="en-US" sz="2400" dirty="0"/>
                    </a:p>
                  </a:txBody>
                  <a:tcPr marL="91431" marR="91431" marT="45718" marB="4571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이것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그것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저것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91431" marR="91431" marT="45718" marB="4571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이거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그거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저거</a:t>
                      </a:r>
                      <a:endParaRPr lang="en-US" sz="2400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91431" marR="91431" marT="45718" marB="4571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이것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그것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저것 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+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400" b="1" dirty="0" smtClean="0">
                          <a:solidFill>
                            <a:srgbClr val="008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은</a:t>
                      </a:r>
                      <a:endParaRPr lang="en-US" sz="2400" b="1" dirty="0" smtClean="0">
                        <a:solidFill>
                          <a:srgbClr val="008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91431" marR="91431" marT="45718" marB="4571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이건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그건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저건</a:t>
                      </a:r>
                      <a:endParaRPr lang="en-US" sz="2400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91431" marR="91431" marT="45718" marB="4571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이것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그것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저것 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+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400" b="1" dirty="0" smtClean="0">
                          <a:solidFill>
                            <a:srgbClr val="008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endParaRPr lang="en-US" sz="2400" b="1" dirty="0" smtClean="0">
                        <a:solidFill>
                          <a:srgbClr val="008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91431" marR="91431" marT="45718" marB="4571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이게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그게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저게</a:t>
                      </a:r>
                      <a:endParaRPr lang="en-US" sz="2400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91431" marR="91431" marT="45718" marB="4571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이것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그것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저것 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+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400" b="1" dirty="0" smtClean="0">
                          <a:solidFill>
                            <a:srgbClr val="008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을</a:t>
                      </a:r>
                      <a:endParaRPr lang="en-US" sz="2400" b="1" dirty="0" smtClean="0">
                        <a:solidFill>
                          <a:srgbClr val="00800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91431" marR="91431" marT="45718" marB="4571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이걸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그걸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저걸</a:t>
                      </a:r>
                      <a:endParaRPr lang="en-US" sz="2400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91431" marR="91431" marT="45718" marB="4571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/>
        </p:nvGraphicFramePr>
        <p:xfrm>
          <a:off x="192088" y="665163"/>
          <a:ext cx="8774112" cy="549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2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Demonstrative expressions: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그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저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61975" y="1593850"/>
            <a:ext cx="8110538" cy="1319213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300" dirty="0">
              <a:solidFill>
                <a:srgbClr val="000000"/>
              </a:solidFill>
            </a:endParaRPr>
          </a:p>
        </p:txBody>
      </p:sp>
      <p:sp>
        <p:nvSpPr>
          <p:cNvPr id="50187" name="TextBox 3"/>
          <p:cNvSpPr txBox="1">
            <a:spLocks noChangeArrowheads="1"/>
          </p:cNvSpPr>
          <p:nvPr/>
        </p:nvSpPr>
        <p:spPr bwMode="auto">
          <a:xfrm>
            <a:off x="561975" y="1677988"/>
            <a:ext cx="81105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400">
                <a:ea typeface="나눔고딕" pitchFamily="50" charset="-128"/>
              </a:rPr>
              <a:t>	For places, </a:t>
            </a:r>
            <a:r>
              <a:rPr kumimoji="0" lang="ko-KR" altLang="en-US" sz="2400">
                <a:ea typeface="나눔고딕" pitchFamily="50" charset="-128"/>
              </a:rPr>
              <a:t>여기</a:t>
            </a:r>
            <a:r>
              <a:rPr kumimoji="0" lang="en-US" altLang="ko-KR" sz="2400">
                <a:ea typeface="나눔고딕" pitchFamily="50" charset="-128"/>
              </a:rPr>
              <a:t>,</a:t>
            </a:r>
            <a:r>
              <a:rPr kumimoji="0" lang="ko-KR" altLang="en-US" sz="2400">
                <a:ea typeface="나눔고딕" pitchFamily="50" charset="-128"/>
              </a:rPr>
              <a:t> 거기</a:t>
            </a:r>
            <a:r>
              <a:rPr kumimoji="0" lang="en-US" altLang="ko-KR" sz="2400">
                <a:ea typeface="나눔고딕" pitchFamily="50" charset="-128"/>
              </a:rPr>
              <a:t>,</a:t>
            </a:r>
            <a:r>
              <a:rPr kumimoji="0" lang="ko-KR" altLang="en-US" sz="2400">
                <a:ea typeface="나눔고딕" pitchFamily="50" charset="-128"/>
              </a:rPr>
              <a:t> </a:t>
            </a:r>
            <a:r>
              <a:rPr kumimoji="0" lang="en-US" altLang="ko-KR" sz="2400">
                <a:ea typeface="나눔고딕" pitchFamily="50" charset="-128"/>
              </a:rPr>
              <a:t>or</a:t>
            </a:r>
            <a:r>
              <a:rPr kumimoji="0" lang="ko-KR" altLang="en-US" sz="2400">
                <a:ea typeface="나눔고딕" pitchFamily="50" charset="-128"/>
              </a:rPr>
              <a:t> 저기</a:t>
            </a:r>
            <a:r>
              <a:rPr kumimoji="0" lang="en-US" altLang="ko-KR" sz="2400">
                <a:ea typeface="나눔고딕" pitchFamily="50" charset="-128"/>
              </a:rPr>
              <a:t> is used where </a:t>
            </a:r>
            <a:r>
              <a:rPr kumimoji="0" lang="ko-KR" altLang="en-US" sz="2400">
                <a:ea typeface="나눔고딕" pitchFamily="50" charset="-128"/>
              </a:rPr>
              <a:t>이</a:t>
            </a:r>
            <a:r>
              <a:rPr kumimoji="0" lang="en-US" altLang="ko-KR" sz="2400">
                <a:ea typeface="나눔고딕" pitchFamily="50" charset="-128"/>
              </a:rPr>
              <a:t>,</a:t>
            </a:r>
            <a:r>
              <a:rPr kumimoji="0" lang="ko-KR" altLang="en-US" sz="2400">
                <a:ea typeface="나눔고딕" pitchFamily="50" charset="-128"/>
              </a:rPr>
              <a:t> 그</a:t>
            </a:r>
            <a:r>
              <a:rPr kumimoji="0" lang="en-US" altLang="ko-KR" sz="2400">
                <a:ea typeface="나눔고딕" pitchFamily="50" charset="-128"/>
              </a:rPr>
              <a:t>,</a:t>
            </a:r>
            <a:r>
              <a:rPr kumimoji="0" lang="ko-KR" altLang="en-US" sz="2400">
                <a:ea typeface="나눔고딕" pitchFamily="50" charset="-128"/>
              </a:rPr>
              <a:t> </a:t>
            </a:r>
            <a:r>
              <a:rPr kumimoji="0" lang="en-US" altLang="ko-KR" sz="2400">
                <a:ea typeface="나눔고딕" pitchFamily="50" charset="-128"/>
              </a:rPr>
              <a:t>and </a:t>
            </a:r>
            <a:r>
              <a:rPr kumimoji="0" lang="ko-KR" altLang="en-US" sz="2400">
                <a:ea typeface="나눔고딕" pitchFamily="50" charset="-128"/>
              </a:rPr>
              <a:t>저 </a:t>
            </a:r>
            <a:r>
              <a:rPr kumimoji="0" lang="en-US" altLang="ko-KR" sz="2400">
                <a:ea typeface="나눔고딕" pitchFamily="50" charset="-128"/>
              </a:rPr>
              <a:t>are built into these expressions. The locative particle </a:t>
            </a:r>
            <a:r>
              <a:rPr kumimoji="0" lang="ko-KR" altLang="en-US" sz="2400">
                <a:ea typeface="나눔고딕" pitchFamily="50" charset="-128"/>
              </a:rPr>
              <a:t>에</a:t>
            </a:r>
            <a:r>
              <a:rPr kumimoji="0" lang="en-US" altLang="ko-KR" sz="2400">
                <a:ea typeface="나눔고딕" pitchFamily="50" charset="-128"/>
              </a:rPr>
              <a:t> is often omitted, but other particles should remain.</a:t>
            </a:r>
          </a:p>
        </p:txBody>
      </p:sp>
      <p:sp>
        <p:nvSpPr>
          <p:cNvPr id="50188" name="TextBox 8"/>
          <p:cNvSpPr txBox="1">
            <a:spLocks noChangeArrowheads="1"/>
          </p:cNvSpPr>
          <p:nvPr/>
        </p:nvSpPr>
        <p:spPr bwMode="auto">
          <a:xfrm>
            <a:off x="2073275" y="2913063"/>
            <a:ext cx="860425" cy="260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200000"/>
              </a:lnSpc>
            </a:pPr>
            <a:r>
              <a:rPr kumimoji="0" lang="ko-KR" altLang="en-US" sz="2800" b="1">
                <a:solidFill>
                  <a:srgbClr val="FF0080"/>
                </a:solidFill>
                <a:ea typeface="나눔고딕" pitchFamily="50" charset="-128"/>
              </a:rPr>
              <a:t>여기</a:t>
            </a:r>
            <a:endParaRPr kumimoji="0" lang="en-US" altLang="ko-KR" sz="2800">
              <a:ea typeface="나눔고딕" pitchFamily="50" charset="-128"/>
            </a:endParaRPr>
          </a:p>
          <a:p>
            <a:pPr latinLnBrk="0">
              <a:lnSpc>
                <a:spcPct val="200000"/>
              </a:lnSpc>
            </a:pPr>
            <a:r>
              <a:rPr kumimoji="0" lang="ko-KR" altLang="en-US" sz="2800" b="1">
                <a:solidFill>
                  <a:srgbClr val="008000"/>
                </a:solidFill>
                <a:ea typeface="나눔고딕" pitchFamily="50" charset="-128"/>
              </a:rPr>
              <a:t>거기</a:t>
            </a:r>
            <a:endParaRPr kumimoji="0" lang="en-US" altLang="ko-KR" sz="2800">
              <a:ea typeface="나눔고딕" pitchFamily="50" charset="-128"/>
            </a:endParaRPr>
          </a:p>
          <a:p>
            <a:pPr latinLnBrk="0">
              <a:lnSpc>
                <a:spcPct val="200000"/>
              </a:lnSpc>
            </a:pPr>
            <a:r>
              <a:rPr kumimoji="0" lang="ko-KR" altLang="en-US" sz="2800" b="1">
                <a:solidFill>
                  <a:srgbClr val="0080FF"/>
                </a:solidFill>
                <a:ea typeface="나눔고딕" pitchFamily="50" charset="-128"/>
              </a:rPr>
              <a:t>저기</a:t>
            </a:r>
            <a:endParaRPr kumimoji="0" lang="en-US" altLang="ko-KR" sz="2800">
              <a:ea typeface="나눔고딕" pitchFamily="50" charset="-128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627438" y="3057525"/>
            <a:ext cx="32448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  <a:spcBef>
                <a:spcPct val="20000"/>
              </a:spcBef>
            </a:pPr>
            <a:r>
              <a:rPr kumimoji="0" lang="ko-KR" altLang="en-US" sz="2800">
                <a:solidFill>
                  <a:srgbClr val="000000"/>
                </a:solidFill>
                <a:ea typeface="맑은 고딕" panose="020B0503020000020004" pitchFamily="34" charset="-127"/>
              </a:rPr>
              <a:t>‘</a:t>
            </a:r>
            <a:r>
              <a:rPr kumimoji="0" lang="en-US" altLang="ko-KR" sz="2800">
                <a:solidFill>
                  <a:srgbClr val="000000"/>
                </a:solidFill>
                <a:ea typeface="맑은 고딕" panose="020B0503020000020004" pitchFamily="34" charset="-127"/>
              </a:rPr>
              <a:t>here’ </a:t>
            </a:r>
            <a:r>
              <a:rPr kumimoji="0" lang="en-US" altLang="ko-KR" sz="2800">
                <a:solidFill>
                  <a:srgbClr val="FF6666"/>
                </a:solidFill>
                <a:ea typeface="맑은 고딕" panose="020B0503020000020004" pitchFamily="34" charset="-127"/>
              </a:rPr>
              <a:t>(near Speaker)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627438" y="3927475"/>
            <a:ext cx="335915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ko-KR" altLang="en-US" sz="2800">
                <a:solidFill>
                  <a:srgbClr val="000000"/>
                </a:solidFill>
                <a:ea typeface="맑은 고딕" panose="020B0503020000020004" pitchFamily="34" charset="-127"/>
              </a:rPr>
              <a:t>‘</a:t>
            </a:r>
            <a:r>
              <a:rPr kumimoji="0" lang="en-US" altLang="ko-KR" sz="2800">
                <a:solidFill>
                  <a:srgbClr val="000000"/>
                </a:solidFill>
                <a:ea typeface="맑은 고딕" panose="020B0503020000020004" pitchFamily="34" charset="-127"/>
              </a:rPr>
              <a:t>there’ </a:t>
            </a:r>
            <a:r>
              <a:rPr kumimoji="0" lang="en-US" altLang="ko-KR" sz="2800">
                <a:solidFill>
                  <a:srgbClr val="FF6666"/>
                </a:solidFill>
                <a:ea typeface="맑은 고딕" panose="020B0503020000020004" pitchFamily="34" charset="-127"/>
              </a:rPr>
              <a:t>(near Listener)</a:t>
            </a:r>
            <a:endParaRPr kumimoji="0" lang="ko-KR" altLang="en-US" sz="2800">
              <a:solidFill>
                <a:srgbClr val="FF6666"/>
              </a:solidFill>
              <a:ea typeface="맑은 고딕" panose="020B0503020000020004" pitchFamily="34" charset="-127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627438" y="4797425"/>
            <a:ext cx="3530600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ko-KR" altLang="en-US" sz="2800">
                <a:solidFill>
                  <a:srgbClr val="000000"/>
                </a:solidFill>
                <a:ea typeface="맑은 고딕" panose="020B0503020000020004" pitchFamily="34" charset="-127"/>
              </a:rPr>
              <a:t>‘</a:t>
            </a:r>
            <a:r>
              <a:rPr kumimoji="0" lang="en-US" altLang="ko-KR" sz="2800">
                <a:solidFill>
                  <a:srgbClr val="000000"/>
                </a:solidFill>
                <a:ea typeface="맑은 고딕" panose="020B0503020000020004" pitchFamily="34" charset="-127"/>
              </a:rPr>
              <a:t>over there’ </a:t>
            </a:r>
          </a:p>
          <a:p>
            <a:pPr latinLnBrk="0">
              <a:lnSpc>
                <a:spcPct val="150000"/>
              </a:lnSpc>
            </a:pPr>
            <a:r>
              <a:rPr kumimoji="0" lang="en-US" altLang="ko-KR" sz="2800">
                <a:solidFill>
                  <a:srgbClr val="FF6666"/>
                </a:solidFill>
                <a:ea typeface="맑은 고딕" panose="020B0503020000020004" pitchFamily="34" charset="-127"/>
              </a:rPr>
              <a:t>(away from both S &amp; L)</a:t>
            </a:r>
            <a:endParaRPr kumimoji="0" lang="ko-KR" altLang="en-US" sz="2800">
              <a:solidFill>
                <a:srgbClr val="FF6666"/>
              </a:solidFill>
              <a:ea typeface="맑은 고딕" panose="020B0503020000020004" pitchFamily="34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/>
        </p:nvGraphicFramePr>
        <p:xfrm>
          <a:off x="192088" y="665163"/>
          <a:ext cx="8774112" cy="549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2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Demonstrative expressions: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그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저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210" name="TextBox 3"/>
          <p:cNvSpPr txBox="1">
            <a:spLocks noChangeArrowheads="1"/>
          </p:cNvSpPr>
          <p:nvPr/>
        </p:nvSpPr>
        <p:spPr bwMode="auto">
          <a:xfrm>
            <a:off x="-2925763" y="2201863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endParaRPr kumimoji="0" lang="en-US" altLang="ko-KR"/>
          </a:p>
        </p:txBody>
      </p:sp>
      <p:pic>
        <p:nvPicPr>
          <p:cNvPr id="51211" name="Picture 5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1265238"/>
            <a:ext cx="2624138" cy="282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2" name="Picture 6" descr="cenhwa 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1439863"/>
            <a:ext cx="2593975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eft-Right Arrow 7"/>
          <p:cNvSpPr/>
          <p:nvPr/>
        </p:nvSpPr>
        <p:spPr>
          <a:xfrm>
            <a:off x="3963988" y="2678113"/>
            <a:ext cx="1316037" cy="201612"/>
          </a:xfrm>
          <a:prstGeom prst="leftRightArrow">
            <a:avLst/>
          </a:prstGeom>
          <a:solidFill>
            <a:srgbClr val="FF6666"/>
          </a:solidFill>
          <a:ln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latinLnBrk="0"/>
            <a:endParaRPr kumimoji="0" lang="en-US" altLang="ko-KR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2288" y="4376738"/>
            <a:ext cx="8094662" cy="20097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latinLnBrk="0"/>
            <a:endParaRPr kumimoji="0" lang="en-US" altLang="ko-KR">
              <a:solidFill>
                <a:srgbClr val="FFFFFF"/>
              </a:solidFill>
              <a:ea typeface="굴림" charset="-127"/>
            </a:endParaRPr>
          </a:p>
        </p:txBody>
      </p:sp>
      <p:sp>
        <p:nvSpPr>
          <p:cNvPr id="51215" name="TextBox 12"/>
          <p:cNvSpPr txBox="1">
            <a:spLocks noChangeArrowheads="1"/>
          </p:cNvSpPr>
          <p:nvPr/>
        </p:nvSpPr>
        <p:spPr bwMode="auto">
          <a:xfrm>
            <a:off x="1652588" y="4365625"/>
            <a:ext cx="6281737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A: 	</a:t>
            </a:r>
            <a:r>
              <a:rPr kumimoji="0" lang="ko-KR" altLang="en-US" sz="2400">
                <a:solidFill>
                  <a:srgbClr val="000000"/>
                </a:solidFill>
                <a:ea typeface="나눔고딕" pitchFamily="50" charset="-128"/>
              </a:rPr>
              <a:t>여보세요</a:t>
            </a:r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.  _________</a:t>
            </a:r>
            <a:r>
              <a:rPr kumimoji="0" lang="ko-KR" altLang="en-US" sz="2400">
                <a:solidFill>
                  <a:srgbClr val="000000"/>
                </a:solidFill>
                <a:ea typeface="나눔고딕" pitchFamily="50" charset="-128"/>
              </a:rPr>
              <a:t> </a:t>
            </a:r>
            <a:r>
              <a:rPr kumimoji="0" lang="ko-KR" altLang="en-US" sz="3300">
                <a:solidFill>
                  <a:srgbClr val="000000"/>
                </a:solidFill>
                <a:ea typeface="나눔고딕" pitchFamily="50" charset="-128"/>
              </a:rPr>
              <a:t> </a:t>
            </a:r>
            <a:r>
              <a:rPr kumimoji="0" lang="en-US" altLang="ko-KR" sz="3300">
                <a:solidFill>
                  <a:srgbClr val="000000"/>
                </a:solidFill>
                <a:ea typeface="나눔고딕" pitchFamily="50" charset="-128"/>
              </a:rPr>
              <a:t>o o </a:t>
            </a:r>
            <a:r>
              <a:rPr kumimoji="0" lang="ko-KR" altLang="en-US" sz="2400">
                <a:solidFill>
                  <a:srgbClr val="000000"/>
                </a:solidFill>
                <a:ea typeface="나눔고딕" pitchFamily="50" charset="-128"/>
              </a:rPr>
              <a:t>노 피자 지요</a:t>
            </a:r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B: 	</a:t>
            </a:r>
            <a:r>
              <a:rPr kumimoji="0" lang="ko-KR" altLang="en-US" sz="2400">
                <a:solidFill>
                  <a:srgbClr val="000000"/>
                </a:solidFill>
                <a:ea typeface="나눔고딕" pitchFamily="50" charset="-128"/>
              </a:rPr>
              <a:t>네</a:t>
            </a:r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A:	_________ </a:t>
            </a:r>
            <a:r>
              <a:rPr kumimoji="0" lang="ko-KR" altLang="en-US" sz="2400">
                <a:solidFill>
                  <a:srgbClr val="000000"/>
                </a:solidFill>
                <a:ea typeface="나눔고딕" pitchFamily="50" charset="-128"/>
              </a:rPr>
              <a:t>세네카 대학교예요</a:t>
            </a:r>
            <a:r>
              <a:rPr kumimoji="0" lang="en-US" altLang="ko-KR" sz="2400">
                <a:solidFill>
                  <a:srgbClr val="000000"/>
                </a:solidFill>
                <a:ea typeface="나눔고딕" pitchFamily="50" charset="-128"/>
              </a:rPr>
              <a:t>.</a:t>
            </a:r>
          </a:p>
        </p:txBody>
      </p:sp>
      <p:sp>
        <p:nvSpPr>
          <p:cNvPr id="51216" name="TextBox 10"/>
          <p:cNvSpPr txBox="1">
            <a:spLocks noChangeArrowheads="1"/>
          </p:cNvSpPr>
          <p:nvPr/>
        </p:nvSpPr>
        <p:spPr bwMode="auto">
          <a:xfrm>
            <a:off x="479425" y="1547813"/>
            <a:ext cx="129698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800"/>
              <a:t>Seneca </a:t>
            </a:r>
          </a:p>
          <a:p>
            <a:pPr latinLnBrk="0"/>
            <a:r>
              <a:rPr kumimoji="0" lang="en-US" altLang="ko-KR" sz="2800"/>
              <a:t>College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2200" y="4546600"/>
            <a:ext cx="9794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3300" b="1">
                <a:solidFill>
                  <a:srgbClr val="008000"/>
                </a:solidFill>
                <a:latin typeface="나눔고딕" pitchFamily="50" charset="-128"/>
                <a:ea typeface="나눔고딕" pitchFamily="50" charset="-128"/>
              </a:rPr>
              <a:t>거기</a:t>
            </a:r>
            <a:endParaRPr kumimoji="0" lang="en-US" altLang="en-US" sz="3300" b="1">
              <a:solidFill>
                <a:srgbClr val="008000"/>
              </a:solidFill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282825" y="5630863"/>
            <a:ext cx="97948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3300" b="1">
                <a:solidFill>
                  <a:srgbClr val="FF0080"/>
                </a:solidFill>
                <a:latin typeface="나눔고딕" pitchFamily="50" charset="-128"/>
                <a:ea typeface="나눔고딕" pitchFamily="50" charset="-128"/>
              </a:rPr>
              <a:t>여기</a:t>
            </a:r>
            <a:endParaRPr kumimoji="0" lang="en-US" altLang="en-US" sz="3300" b="1">
              <a:solidFill>
                <a:srgbClr val="FF0080"/>
              </a:solidFill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/>
        </p:nvGraphicFramePr>
        <p:xfrm>
          <a:off x="192088" y="665163"/>
          <a:ext cx="8774112" cy="5492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2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27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8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Demonstrative expressions: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그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저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marL="91448" marR="91448" marT="45773" marB="45773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61975" y="1631950"/>
            <a:ext cx="8110538" cy="552450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300" dirty="0">
              <a:solidFill>
                <a:srgbClr val="000000"/>
              </a:solidFill>
            </a:endParaRPr>
          </a:p>
        </p:txBody>
      </p:sp>
      <p:sp>
        <p:nvSpPr>
          <p:cNvPr id="52235" name="TextBox 3"/>
          <p:cNvSpPr txBox="1">
            <a:spLocks noChangeArrowheads="1"/>
          </p:cNvSpPr>
          <p:nvPr/>
        </p:nvSpPr>
        <p:spPr bwMode="auto">
          <a:xfrm>
            <a:off x="3881438" y="1662113"/>
            <a:ext cx="1377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en-US" altLang="ko-KR" sz="2400">
                <a:ea typeface="나눔고딕" pitchFamily="50" charset="-128"/>
              </a:rPr>
              <a:t>Summary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23863" y="2574925"/>
          <a:ext cx="8248652" cy="372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2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2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2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2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5808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marL="91453" marR="91453" marT="45708" marB="4570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이</a:t>
                      </a:r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marL="91453" marR="91453" marT="45708" marB="4570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그</a:t>
                      </a:r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marL="91453" marR="91453" marT="45708" marB="4570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저</a:t>
                      </a:r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marL="91453" marR="91453" marT="45708" marB="4570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580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thing/object</a:t>
                      </a:r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marL="91453" marR="91453" marT="45708" marB="4570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이 </a:t>
                      </a:r>
                      <a:r>
                        <a:rPr lang="en-US" altLang="ko-KR" sz="2400" dirty="0" smtClean="0">
                          <a:latin typeface="+mn-lt"/>
                          <a:ea typeface="나눔고딕"/>
                          <a:cs typeface="나눔고딕"/>
                        </a:rPr>
                        <a:t>+</a:t>
                      </a:r>
                      <a:r>
                        <a:rPr lang="ko-KR" alt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400" dirty="0" smtClean="0">
                          <a:latin typeface="+mn-lt"/>
                          <a:ea typeface="나눔고딕"/>
                          <a:cs typeface="나눔고딕"/>
                        </a:rPr>
                        <a:t>N</a:t>
                      </a:r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marL="91453" marR="91453" marT="45708" marB="4570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그 </a:t>
                      </a:r>
                      <a:r>
                        <a:rPr lang="en-US" altLang="ko-KR" sz="2400" dirty="0" smtClean="0">
                          <a:latin typeface="+mn-lt"/>
                          <a:ea typeface="나눔고딕"/>
                          <a:cs typeface="나눔고딕"/>
                        </a:rPr>
                        <a:t>+</a:t>
                      </a:r>
                      <a:r>
                        <a:rPr lang="ko-KR" alt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400" dirty="0" smtClean="0">
                          <a:latin typeface="+mn-lt"/>
                          <a:ea typeface="나눔고딕"/>
                          <a:cs typeface="나눔고딕"/>
                        </a:rPr>
                        <a:t>N</a:t>
                      </a:r>
                      <a:endParaRPr lang="en-US" sz="2400" dirty="0" smtClean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marL="91453" marR="91453" marT="45708" marB="4570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저 </a:t>
                      </a:r>
                      <a:r>
                        <a:rPr lang="en-US" altLang="ko-KR" sz="2400" dirty="0" smtClean="0">
                          <a:latin typeface="+mn-lt"/>
                          <a:ea typeface="나눔고딕"/>
                          <a:cs typeface="나눔고딕"/>
                        </a:rPr>
                        <a:t>+</a:t>
                      </a:r>
                      <a:r>
                        <a:rPr lang="ko-KR" alt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400" dirty="0" smtClean="0">
                          <a:latin typeface="+mn-lt"/>
                          <a:ea typeface="나눔고딕"/>
                          <a:cs typeface="나눔고딕"/>
                        </a:rPr>
                        <a:t>N</a:t>
                      </a:r>
                      <a:endParaRPr lang="en-US" sz="2400" dirty="0" smtClean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marL="91453" marR="91453" marT="45708" marB="4570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580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person</a:t>
                      </a:r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marL="91453" marR="91453" marT="45708" marB="4570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marL="91453" marR="91453" marT="45708" marB="4570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marL="91453" marR="91453" marT="45708" marB="4570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marL="91453" marR="91453" marT="45708" marB="4570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580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direction</a:t>
                      </a:r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marL="91453" marR="91453" marT="45708" marB="4570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marL="91453" marR="91453" marT="45708" marB="4570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marL="91453" marR="91453" marT="45708" marB="4570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marL="91453" marR="91453" marT="45708" marB="4570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580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+mn-lt"/>
                          <a:ea typeface="나눔고딕"/>
                          <a:cs typeface="나눔고딕"/>
                        </a:rPr>
                        <a:t>place</a:t>
                      </a:r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marL="91453" marR="91453" marT="45708" marB="4570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marL="91453" marR="91453" marT="45708" marB="4570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marL="91453" marR="91453" marT="45708" marB="4570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marL="91453" marR="91453" marT="45708" marB="45708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021013" y="4225925"/>
            <a:ext cx="1146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이 사람</a:t>
            </a:r>
            <a:endParaRPr kumimoji="0" lang="en-US" altLang="en-US" sz="2400"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030788" y="4225925"/>
            <a:ext cx="1146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그 사람</a:t>
            </a:r>
            <a:endParaRPr kumimoji="0" lang="en-US" altLang="en-US" sz="2400"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073900" y="4225925"/>
            <a:ext cx="1146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저 사람</a:t>
            </a:r>
            <a:endParaRPr kumimoji="0" lang="en-US" altLang="en-US" sz="2400"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149600" y="4962525"/>
            <a:ext cx="763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이쪽</a:t>
            </a:r>
            <a:endParaRPr kumimoji="0" lang="en-US" altLang="en-US" sz="2400"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259388" y="4962525"/>
            <a:ext cx="7635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그쪽</a:t>
            </a:r>
            <a:endParaRPr kumimoji="0" lang="en-US" altLang="en-US" sz="2400"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234238" y="4962525"/>
            <a:ext cx="7635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저쪽</a:t>
            </a:r>
            <a:endParaRPr kumimoji="0" lang="en-US" altLang="en-US" sz="2400"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149600" y="5705475"/>
            <a:ext cx="763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여기</a:t>
            </a:r>
            <a:endParaRPr kumimoji="0" lang="en-US" altLang="en-US" sz="2400"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259388" y="5705475"/>
            <a:ext cx="7635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거기</a:t>
            </a:r>
            <a:endParaRPr kumimoji="0" lang="en-US" altLang="en-US" sz="2400"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234238" y="5705475"/>
            <a:ext cx="7635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/>
            <a:r>
              <a:rPr kumimoji="0" lang="ko-KR" altLang="en-US" sz="2400">
                <a:latin typeface="나눔고딕" pitchFamily="50" charset="-128"/>
                <a:ea typeface="나눔고딕" pitchFamily="50" charset="-128"/>
              </a:rPr>
              <a:t>저기</a:t>
            </a:r>
            <a:endParaRPr kumimoji="0" lang="en-US" altLang="en-US" sz="2400">
              <a:latin typeface="나눔고딕" pitchFamily="50" charset="-128"/>
              <a:ea typeface="나눔고딕" pitchFamily="50" charset="-128"/>
            </a:endParaRPr>
          </a:p>
        </p:txBody>
      </p:sp>
      <p:sp>
        <p:nvSpPr>
          <p:cNvPr id="15" name="바닥글 개체 틀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서울 날씨가 참 좋지요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L8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9" y="733143"/>
            <a:ext cx="473525" cy="405305"/>
          </a:xfrm>
          <a:prstGeom prst="rect">
            <a:avLst/>
          </a:prstGeom>
        </p:spPr>
      </p:pic>
      <p:pic>
        <p:nvPicPr>
          <p:cNvPr id="3" name="Picture 2" descr="BL8_CO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55" y="2931958"/>
            <a:ext cx="3153442" cy="26630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990" y="1300438"/>
            <a:ext cx="8759353" cy="5350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    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마크 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씨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 </a:t>
            </a:r>
            <a:endParaRPr lang="en-US" altLang="ko-KR" sz="22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	     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,. </a:t>
            </a:r>
            <a:endParaRPr lang="en-US" altLang="ko-KR" sz="22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저도</a:t>
            </a:r>
            <a:endParaRPr lang="en-US" altLang="ko-KR" sz="22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	     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 </a:t>
            </a:r>
            <a:endParaRPr lang="en-US" altLang="ko-KR" sz="22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저하고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 </a:t>
            </a:r>
            <a:endParaRPr lang="en-US" altLang="ko-KR" sz="22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	     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좋아요</a:t>
            </a:r>
            <a:endParaRPr lang="en-US" altLang="ko-KR" sz="22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	3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시에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 </a:t>
            </a:r>
            <a:endParaRPr lang="en-US" altLang="ko-KR" sz="22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	     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참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 </a:t>
            </a:r>
            <a:endParaRPr lang="en-US" altLang="ko-KR" sz="22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414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     	162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번</a:t>
            </a:r>
            <a:endParaRPr lang="en-US" altLang="ko-KR" sz="22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4140"/>
              </a:lnSpc>
            </a:pP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	      	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  </a:t>
            </a:r>
            <a:endParaRPr lang="en-US" altLang="ko-KR" sz="2200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56529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/>
        </p:nvGraphicFramePr>
        <p:xfrm>
          <a:off x="1000125" y="358775"/>
          <a:ext cx="7369175" cy="518160"/>
        </p:xfrm>
        <a:graphic>
          <a:graphicData uri="http://schemas.openxmlformats.org/drawingml/2006/table">
            <a:tbl>
              <a:tblPr/>
              <a:tblGrid>
                <a:gridCol w="3306763">
                  <a:extLst>
                    <a:ext uri="{9D8B030D-6E8A-4147-A177-3AD203B41FA5}">
                      <a16:colId xmlns:a16="http://schemas.microsoft.com/office/drawing/2014/main" val="690385019"/>
                    </a:ext>
                  </a:extLst>
                </a:gridCol>
                <a:gridCol w="4062412">
                  <a:extLst>
                    <a:ext uri="{9D8B030D-6E8A-4147-A177-3AD203B41FA5}">
                      <a16:colId xmlns:a16="http://schemas.microsoft.com/office/drawing/2014/main" val="1145415190"/>
                    </a:ext>
                  </a:extLst>
                </a:gridCol>
              </a:tblGrid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굴림" charset="-127"/>
                        </a:rPr>
                        <a:t>Conversation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D7E4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D7E4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E4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굴림" charset="-127"/>
                        </a:rPr>
                        <a:t>New Words </a:t>
                      </a:r>
                      <a:r>
                        <a:rPr kumimoji="0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맑은 고딕" panose="020B0503020000020004" pitchFamily="34" charset="-127"/>
                          <a:cs typeface="Arial Black" panose="020B0A04020102020204" pitchFamily="34" charset="0"/>
                        </a:rPr>
                        <a:t>들어보세요</a:t>
                      </a:r>
                      <a:endParaRPr kumimoji="0" lang="en-US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Arial Black" panose="020B0A04020102020204" pitchFamily="34" charset="0"/>
                        <a:cs typeface="Arial Black" panose="020B0A040201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D7E4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E4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E4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327136"/>
                  </a:ext>
                </a:extLst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608193" y="1158023"/>
            <a:ext cx="8215313" cy="618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numCol="2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rgbClr val="008000"/>
                </a:solidFill>
                <a:latin typeface="+mn-lt"/>
                <a:ea typeface="나눔고딕"/>
                <a:cs typeface="나눔고딕"/>
              </a:rPr>
              <a:t>NOUN 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atin typeface="+mn-lt"/>
                <a:ea typeface="나눔고딕"/>
                <a:cs typeface="나눔고딕"/>
              </a:rPr>
              <a:t>가운데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the 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middle, the center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atin typeface="+mn-lt"/>
                <a:ea typeface="나눔고딕"/>
                <a:cs typeface="나눔고딕"/>
              </a:rPr>
              <a:t>건너편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the 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other side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atin typeface="+mn-lt"/>
                <a:ea typeface="나눔고딕"/>
                <a:cs typeface="나눔고딕"/>
              </a:rPr>
              <a:t>교회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church</a:t>
            </a:r>
            <a:endParaRPr kumimoji="0" lang="en-US" altLang="ko-KR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atin typeface="+mn-lt"/>
                <a:ea typeface="나눔고딕"/>
                <a:cs typeface="나눔고딕"/>
              </a:rPr>
              <a:t>꽃집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flower 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shop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atin typeface="+mn-lt"/>
                <a:ea typeface="나눔고딕"/>
                <a:cs typeface="나눔고딕"/>
              </a:rPr>
              <a:t>동네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neighborhood</a:t>
            </a:r>
            <a:endParaRPr kumimoji="0" lang="en-US" altLang="ko-KR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atin typeface="+mn-lt"/>
                <a:ea typeface="나눔고딕"/>
                <a:cs typeface="나눔고딕"/>
              </a:rPr>
              <a:t>슈퍼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supermarket</a:t>
            </a:r>
            <a:endParaRPr kumimoji="0" lang="en-US" altLang="ko-KR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atin typeface="+mn-lt"/>
                <a:ea typeface="나눔고딕"/>
                <a:cs typeface="나눔고딕"/>
              </a:rPr>
              <a:t>약국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drugstore</a:t>
            </a:r>
            <a:endParaRPr kumimoji="0" lang="en-US" altLang="ko-KR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atin typeface="+mn-lt"/>
                <a:ea typeface="나눔고딕"/>
                <a:cs typeface="나눔고딕"/>
              </a:rPr>
              <a:t>지도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map</a:t>
            </a:r>
            <a:endParaRPr kumimoji="0" lang="en-US" altLang="ko-KR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atin typeface="+mn-lt"/>
                <a:ea typeface="나눔고딕"/>
                <a:cs typeface="나눔고딕"/>
              </a:rPr>
              <a:t>쪽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side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, direction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atin typeface="+mn-lt"/>
                <a:ea typeface="나눔고딕"/>
                <a:cs typeface="나눔고딕"/>
              </a:rPr>
              <a:t>초등학교 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elementary 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school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atin typeface="+mn-lt"/>
                <a:ea typeface="나눔고딕"/>
                <a:cs typeface="나눔고딕"/>
              </a:rPr>
              <a:t>테니스장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ko-KR" altLang="en-US" dirty="0">
                <a:latin typeface="+mn-lt"/>
                <a:ea typeface="나눔고딕"/>
                <a:cs typeface="나눔고딕"/>
              </a:rPr>
              <a:t> 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tennis 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court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rgbClr val="008000"/>
                </a:solidFill>
                <a:latin typeface="+mn-lt"/>
                <a:ea typeface="나눔고딕"/>
                <a:cs typeface="나눔고딕"/>
              </a:rPr>
              <a:t>COUNTER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atin typeface="+mn-lt"/>
                <a:ea typeface="나눔고딕"/>
                <a:cs typeface="나눔고딕"/>
              </a:rPr>
              <a:t>군데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place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, spot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atin typeface="+mn-lt"/>
                <a:ea typeface="나눔고딕"/>
                <a:cs typeface="나눔고딕"/>
              </a:rPr>
              <a:t>번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number</a:t>
            </a:r>
            <a:endParaRPr kumimoji="0" lang="en-US" altLang="ko-KR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rgbClr val="008000"/>
                </a:solidFill>
                <a:latin typeface="+mn-lt"/>
                <a:ea typeface="나눔고딕"/>
                <a:cs typeface="나눔고딕"/>
              </a:rPr>
              <a:t>SUFFIX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latin typeface="+mn-lt"/>
                <a:ea typeface="나눔고딕"/>
                <a:cs typeface="나눔고딕"/>
              </a:rPr>
              <a:t>~</a:t>
            </a:r>
            <a:r>
              <a:rPr kumimoji="0" lang="ko-KR" altLang="en-US" b="1" dirty="0">
                <a:latin typeface="+mn-lt"/>
                <a:ea typeface="나눔고딕"/>
                <a:cs typeface="나눔고딕"/>
              </a:rPr>
              <a:t>지요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? 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isn’t 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it (seeking agreement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)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b="1" dirty="0">
              <a:solidFill>
                <a:srgbClr val="008000"/>
              </a:solidFill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b="1" dirty="0">
              <a:solidFill>
                <a:srgbClr val="008000"/>
              </a:solidFill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b="1" dirty="0">
              <a:solidFill>
                <a:srgbClr val="008000"/>
              </a:solidFill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rgbClr val="008000"/>
                </a:solidFill>
                <a:latin typeface="+mn-lt"/>
                <a:ea typeface="나눔고딕"/>
                <a:cs typeface="나눔고딕"/>
              </a:rPr>
              <a:t>PRONOUN</a:t>
            </a:r>
            <a:endParaRPr kumimoji="0" lang="en-US" altLang="ko-KR" b="1" dirty="0">
              <a:solidFill>
                <a:srgbClr val="008000"/>
              </a:solidFill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atin typeface="+mn-lt"/>
                <a:ea typeface="나눔고딕"/>
                <a:cs typeface="나눔고딕"/>
              </a:rPr>
              <a:t>여기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		here</a:t>
            </a:r>
            <a:endParaRPr kumimoji="0" lang="en-US" altLang="ko-KR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atin typeface="+mn-lt"/>
                <a:ea typeface="나눔고딕"/>
                <a:cs typeface="나눔고딕"/>
              </a:rPr>
              <a:t>거기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		there</a:t>
            </a:r>
            <a:endParaRPr kumimoji="0" lang="en-US" altLang="ko-KR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atin typeface="+mn-lt"/>
                <a:ea typeface="나눔고딕"/>
                <a:cs typeface="나눔고딕"/>
              </a:rPr>
              <a:t>저기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		over 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there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b="1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rgbClr val="008000"/>
                </a:solidFill>
                <a:latin typeface="+mn-lt"/>
                <a:ea typeface="나눔고딕"/>
                <a:cs typeface="나눔고딕"/>
              </a:rPr>
              <a:t>VERB</a:t>
            </a:r>
            <a:r>
              <a:rPr kumimoji="0" lang="en-US" altLang="ko-KR" b="1" dirty="0">
                <a:latin typeface="+mn-lt"/>
                <a:ea typeface="나눔고딕"/>
                <a:cs typeface="나눔고딕"/>
              </a:rPr>
              <a:t> 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atin typeface="+mn-lt"/>
                <a:ea typeface="나눔고딕"/>
                <a:cs typeface="나눔고딕"/>
              </a:rPr>
              <a:t>내리다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(</a:t>
            </a:r>
            <a:r>
              <a:rPr kumimoji="0" lang="ko-KR" altLang="en-US" dirty="0">
                <a:latin typeface="+mn-lt"/>
                <a:ea typeface="나눔고딕"/>
                <a:cs typeface="나눔고딕"/>
              </a:rPr>
              <a:t>내리세요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)  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to 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get off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atin typeface="+mn-lt"/>
                <a:ea typeface="나눔고딕"/>
                <a:cs typeface="나눔고딕"/>
              </a:rPr>
              <a:t>타다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(</a:t>
            </a:r>
            <a:r>
              <a:rPr kumimoji="0" lang="ko-KR" altLang="en-US" dirty="0">
                <a:latin typeface="+mn-lt"/>
                <a:ea typeface="나눔고딕"/>
                <a:cs typeface="나눔고딕"/>
              </a:rPr>
              <a:t>타고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)       	 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to 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get in/on 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b="1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rgbClr val="008000"/>
                </a:solidFill>
                <a:latin typeface="+mn-lt"/>
                <a:ea typeface="나눔고딕"/>
                <a:cs typeface="나눔고딕"/>
              </a:rPr>
              <a:t>ADJECTIVE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atin typeface="+mn-lt"/>
                <a:ea typeface="나눔고딕"/>
                <a:cs typeface="나눔고딕"/>
              </a:rPr>
              <a:t>깨끗하다               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to 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be clean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atin typeface="+mn-lt"/>
                <a:ea typeface="나눔고딕"/>
                <a:cs typeface="나눔고딕"/>
              </a:rPr>
              <a:t>따뜻하다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(</a:t>
            </a:r>
            <a:r>
              <a:rPr kumimoji="0" lang="ko-KR" altLang="en-US" dirty="0">
                <a:latin typeface="+mn-lt"/>
                <a:ea typeface="나눔고딕"/>
                <a:cs typeface="나눔고딕"/>
              </a:rPr>
              <a:t>따뜻해요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) 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to 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be warm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atin typeface="+mn-lt"/>
                <a:ea typeface="나눔고딕"/>
                <a:cs typeface="나눔고딕"/>
              </a:rPr>
              <a:t>조용하다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   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	to 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be quiet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b="1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rgbClr val="008000"/>
                </a:solidFill>
                <a:latin typeface="+mn-lt"/>
                <a:ea typeface="나눔고딕"/>
                <a:cs typeface="나눔고딕"/>
              </a:rPr>
              <a:t>PRE-NOUN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latin typeface="+mn-lt"/>
                <a:ea typeface="나눔고딕"/>
                <a:cs typeface="나눔고딕"/>
              </a:rPr>
              <a:t>여러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		many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, several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latin typeface="+mn-lt"/>
                <a:ea typeface="나눔고딕"/>
                <a:cs typeface="나눔고딕"/>
              </a:rPr>
              <a:t>이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		this</a:t>
            </a:r>
            <a:r>
              <a:rPr kumimoji="0" lang="ko-KR" altLang="en-US" dirty="0">
                <a:latin typeface="+mn-lt"/>
                <a:ea typeface="나눔고딕"/>
                <a:cs typeface="나눔고딕"/>
              </a:rPr>
              <a:t> </a:t>
            </a:r>
            <a:endParaRPr kumimoji="0" lang="en-US" altLang="ko-KR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latin typeface="+mn-lt"/>
                <a:ea typeface="나눔고딕"/>
                <a:cs typeface="나눔고딕"/>
              </a:rPr>
              <a:t>그</a:t>
            </a:r>
            <a:r>
              <a:rPr kumimoji="0" lang="en-US" altLang="ko-KR" b="1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		that (the)</a:t>
            </a:r>
            <a:endParaRPr kumimoji="0" lang="en-US" altLang="ko-KR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b="1" dirty="0">
                <a:latin typeface="+mn-lt"/>
                <a:ea typeface="나눔고딕"/>
                <a:cs typeface="나눔고딕"/>
              </a:rPr>
              <a:t>저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				that (</a:t>
            </a:r>
            <a:r>
              <a:rPr kumimoji="0" lang="en-US" altLang="ko-KR" dirty="0">
                <a:latin typeface="+mn-lt"/>
                <a:ea typeface="나눔고딕"/>
                <a:cs typeface="나눔고딕"/>
              </a:rPr>
              <a:t>over there)</a:t>
            </a:r>
          </a:p>
        </p:txBody>
      </p:sp>
      <p:pic>
        <p:nvPicPr>
          <p:cNvPr id="2" name="L8V1.mp3">
            <a:hlinkClick r:id="" action="ppaction://media"/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6" y="694616"/>
            <a:ext cx="528351" cy="4522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/>
        </p:nvGraphicFramePr>
        <p:xfrm>
          <a:off x="1000125" y="344488"/>
          <a:ext cx="7843838" cy="518160"/>
        </p:xfrm>
        <a:graphic>
          <a:graphicData uri="http://schemas.openxmlformats.org/drawingml/2006/table">
            <a:tbl>
              <a:tblPr/>
              <a:tblGrid>
                <a:gridCol w="3481388">
                  <a:extLst>
                    <a:ext uri="{9D8B030D-6E8A-4147-A177-3AD203B41FA5}">
                      <a16:colId xmlns:a16="http://schemas.microsoft.com/office/drawing/2014/main" val="3173466969"/>
                    </a:ext>
                  </a:extLst>
                </a:gridCol>
                <a:gridCol w="4362450">
                  <a:extLst>
                    <a:ext uri="{9D8B030D-6E8A-4147-A177-3AD203B41FA5}">
                      <a16:colId xmlns:a16="http://schemas.microsoft.com/office/drawing/2014/main" val="1362293431"/>
                    </a:ext>
                  </a:extLst>
                </a:gridCol>
              </a:tblGrid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굴림" charset="-127"/>
                        </a:rPr>
                        <a:t>Conversation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D7E4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D7E4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E4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굴림" charset="-127"/>
                        </a:rPr>
                        <a:t>New Words </a:t>
                      </a:r>
                      <a:r>
                        <a:rPr kumimoji="0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맑은 고딕" panose="020B0503020000020004" pitchFamily="34" charset="-127"/>
                          <a:cs typeface="Arial Black" panose="020B0A04020102020204" pitchFamily="34" charset="0"/>
                        </a:rPr>
                        <a:t>따라 해보세요</a:t>
                      </a:r>
                      <a:endParaRPr kumimoji="0" lang="en-US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Arial Black" panose="020B0A04020102020204" pitchFamily="34" charset="0"/>
                        <a:cs typeface="Arial Black" panose="020B0A040201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D7E4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E4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E4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932597"/>
                  </a:ext>
                </a:extLst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02626" y="1146849"/>
            <a:ext cx="9041399" cy="618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numCol="2">
            <a:spAutoFit/>
          </a:bodyPr>
          <a:lstStyle/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200" b="1" dirty="0">
                <a:solidFill>
                  <a:srgbClr val="008000"/>
                </a:solidFill>
                <a:latin typeface="+mn-lt"/>
                <a:ea typeface="나눔고딕"/>
                <a:cs typeface="나눔고딕"/>
              </a:rPr>
              <a:t>NOUN 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가운데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the 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middle, the center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건너편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the 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other side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교회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church</a:t>
            </a:r>
            <a:endParaRPr kumimoji="0" lang="en-US" altLang="ko-KR" sz="2200" dirty="0">
              <a:latin typeface="+mn-lt"/>
              <a:ea typeface="나눔고딕"/>
              <a:cs typeface="나눔고딕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꽃집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flower 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shop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동네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neighborhood</a:t>
            </a:r>
            <a:endParaRPr kumimoji="0" lang="en-US" altLang="ko-KR" sz="2200" dirty="0">
              <a:latin typeface="+mn-lt"/>
              <a:ea typeface="나눔고딕"/>
              <a:cs typeface="나눔고딕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슈퍼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supermarket</a:t>
            </a:r>
            <a:endParaRPr kumimoji="0" lang="en-US" altLang="ko-KR" sz="2200" dirty="0">
              <a:latin typeface="+mn-lt"/>
              <a:ea typeface="나눔고딕"/>
              <a:cs typeface="나눔고딕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약국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drugstore</a:t>
            </a:r>
            <a:endParaRPr kumimoji="0" lang="en-US" altLang="ko-KR" sz="2200" dirty="0">
              <a:latin typeface="+mn-lt"/>
              <a:ea typeface="나눔고딕"/>
              <a:cs typeface="나눔고딕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지도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map</a:t>
            </a:r>
            <a:endParaRPr kumimoji="0" lang="en-US" altLang="ko-KR" sz="2200" dirty="0">
              <a:latin typeface="+mn-lt"/>
              <a:ea typeface="나눔고딕"/>
              <a:cs typeface="나눔고딕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쪽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	side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, 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direction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200" dirty="0">
              <a:latin typeface="+mn-lt"/>
              <a:ea typeface="나눔고딕"/>
              <a:cs typeface="나눔고딕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200" dirty="0">
              <a:latin typeface="+mn-lt"/>
              <a:ea typeface="나눔고딕"/>
              <a:cs typeface="나눔고딕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200" dirty="0">
              <a:latin typeface="+mn-lt"/>
              <a:ea typeface="나눔고딕"/>
              <a:cs typeface="나눔고딕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초등학교 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elementary school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테니스장 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tennis court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200" dirty="0">
              <a:latin typeface="+mn-lt"/>
              <a:ea typeface="나눔고딕"/>
              <a:cs typeface="나눔고딕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200" b="1" dirty="0">
                <a:solidFill>
                  <a:srgbClr val="008000"/>
                </a:solidFill>
                <a:latin typeface="+mn-lt"/>
                <a:ea typeface="나눔고딕"/>
                <a:cs typeface="나눔고딕"/>
              </a:rPr>
              <a:t>COUNTER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군데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place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, spot</a:t>
            </a: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번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	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number</a:t>
            </a:r>
            <a:endParaRPr kumimoji="0" lang="en-US" altLang="ko-KR" sz="2200" dirty="0">
              <a:latin typeface="+mn-lt"/>
              <a:ea typeface="나눔고딕"/>
              <a:cs typeface="나눔고딕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200" b="1" dirty="0">
              <a:solidFill>
                <a:srgbClr val="008000"/>
              </a:solidFill>
              <a:latin typeface="+mn-lt"/>
              <a:ea typeface="나눔고딕"/>
              <a:cs typeface="나눔고딕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200" b="1" dirty="0">
                <a:solidFill>
                  <a:srgbClr val="008000"/>
                </a:solidFill>
                <a:latin typeface="+mn-lt"/>
                <a:ea typeface="나눔고딕"/>
                <a:cs typeface="나눔고딕"/>
              </a:rPr>
              <a:t>SUFFIX</a:t>
            </a:r>
            <a:endParaRPr kumimoji="0" lang="en-US" altLang="ko-KR" sz="2200" b="1" dirty="0">
              <a:solidFill>
                <a:srgbClr val="008000"/>
              </a:solidFill>
              <a:latin typeface="+mn-lt"/>
              <a:ea typeface="나눔고딕"/>
              <a:cs typeface="나눔고딕"/>
            </a:endParaRPr>
          </a:p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~</a:t>
            </a: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지요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? 	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isn’t 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it (seeking agreement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)</a:t>
            </a:r>
            <a:endParaRPr kumimoji="0" lang="en-US" altLang="ko-KR" dirty="0">
              <a:latin typeface="+mn-lt"/>
              <a:ea typeface="나눔고딕"/>
              <a:cs typeface="나눔고딕"/>
            </a:endParaRPr>
          </a:p>
        </p:txBody>
      </p:sp>
      <p:pic>
        <p:nvPicPr>
          <p:cNvPr id="2" name="L8V1.mp3">
            <a:hlinkClick r:id="" action="ppaction://media"/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26" y="348154"/>
            <a:ext cx="528351" cy="452232"/>
          </a:xfrm>
          <a:prstGeom prst="rect">
            <a:avLst/>
          </a:prstGeo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Wonhee Lee </a:t>
            </a:r>
            <a:r>
              <a:rPr lang="ko-KR" altLang="en-US"/>
              <a:t>이원희 선생님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/>
        </p:nvGraphicFramePr>
        <p:xfrm>
          <a:off x="1000125" y="344488"/>
          <a:ext cx="7823200" cy="518160"/>
        </p:xfrm>
        <a:graphic>
          <a:graphicData uri="http://schemas.openxmlformats.org/drawingml/2006/table">
            <a:tbl>
              <a:tblPr/>
              <a:tblGrid>
                <a:gridCol w="3402013">
                  <a:extLst>
                    <a:ext uri="{9D8B030D-6E8A-4147-A177-3AD203B41FA5}">
                      <a16:colId xmlns:a16="http://schemas.microsoft.com/office/drawing/2014/main" val="3681061401"/>
                    </a:ext>
                  </a:extLst>
                </a:gridCol>
                <a:gridCol w="4421187">
                  <a:extLst>
                    <a:ext uri="{9D8B030D-6E8A-4147-A177-3AD203B41FA5}">
                      <a16:colId xmlns:a16="http://schemas.microsoft.com/office/drawing/2014/main" val="1590517364"/>
                    </a:ext>
                  </a:extLst>
                </a:gridCol>
              </a:tblGrid>
              <a:tr h="500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굴림" charset="-127"/>
                        </a:rPr>
                        <a:t>Conversation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D7E4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D7E4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E4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457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굴림" charset="-127"/>
                        </a:rPr>
                        <a:t>New Words </a:t>
                      </a:r>
                      <a:r>
                        <a:rPr kumimoji="0" lang="ko-KR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Black" panose="020B0A04020102020204" pitchFamily="34" charset="0"/>
                          <a:ea typeface="맑은 고딕" panose="020B0503020000020004" pitchFamily="34" charset="-127"/>
                          <a:cs typeface="Arial Black" panose="020B0A04020102020204" pitchFamily="34" charset="0"/>
                        </a:rPr>
                        <a:t>따라 해보세요</a:t>
                      </a:r>
                      <a:endParaRPr kumimoji="0" lang="en-US" altLang="en-US" sz="2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Black" panose="020B0A04020102020204" pitchFamily="34" charset="0"/>
                        <a:ea typeface="Arial Black" panose="020B0A04020102020204" pitchFamily="34" charset="0"/>
                        <a:cs typeface="Arial Black" panose="020B0A040201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w="12700" cap="flat" cmpd="sng" algn="ctr">
                      <a:solidFill>
                        <a:srgbClr val="D7E4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7E4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7E4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4110657"/>
                  </a:ext>
                </a:extLst>
              </a:tr>
            </a:tbl>
          </a:graphicData>
        </a:graphic>
      </p:graphicFrame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608193" y="1521341"/>
            <a:ext cx="8215313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numCol="2">
            <a:spAutoFit/>
          </a:bodyPr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200" b="1" dirty="0">
                <a:solidFill>
                  <a:srgbClr val="008000"/>
                </a:solidFill>
                <a:latin typeface="+mn-lt"/>
                <a:ea typeface="나눔고딕"/>
                <a:cs typeface="나눔고딕"/>
              </a:rPr>
              <a:t>PRONOUN</a:t>
            </a:r>
            <a:endParaRPr kumimoji="0" lang="en-US" altLang="ko-KR" sz="2200" b="1" dirty="0">
              <a:solidFill>
                <a:srgbClr val="008000"/>
              </a:solidFill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여기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here</a:t>
            </a:r>
            <a:endParaRPr kumimoji="0" lang="en-US" altLang="ko-KR" sz="2200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거기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there</a:t>
            </a:r>
            <a:endParaRPr kumimoji="0" lang="en-US" altLang="ko-KR" sz="2200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저기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over 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there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200" b="1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200" b="1" dirty="0">
                <a:solidFill>
                  <a:srgbClr val="008000"/>
                </a:solidFill>
                <a:latin typeface="+mn-lt"/>
                <a:ea typeface="나눔고딕"/>
                <a:cs typeface="나눔고딕"/>
              </a:rPr>
              <a:t>VERB</a:t>
            </a:r>
            <a:r>
              <a:rPr kumimoji="0" lang="en-US" altLang="ko-KR" sz="2200" b="1" dirty="0">
                <a:latin typeface="+mn-lt"/>
                <a:ea typeface="나눔고딕"/>
                <a:cs typeface="나눔고딕"/>
              </a:rPr>
              <a:t> 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내리다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(</a:t>
            </a: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내리세요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)  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to 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get off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타다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(</a:t>
            </a: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타고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)       	 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to 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get in/on 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200" b="1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200" b="1" dirty="0">
                <a:solidFill>
                  <a:srgbClr val="008000"/>
                </a:solidFill>
                <a:latin typeface="+mn-lt"/>
                <a:ea typeface="나눔고딕"/>
                <a:cs typeface="나눔고딕"/>
              </a:rPr>
              <a:t>ADJECTIVE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깨끗하다 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(</a:t>
            </a: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깨끗해요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)  to 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be 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clean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따뜻하다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(</a:t>
            </a: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따뜻해요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)  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 to 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be warm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조용하다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(</a:t>
            </a: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조용해요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)   to 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be quiet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200" b="1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2200" b="1" dirty="0">
              <a:solidFill>
                <a:srgbClr val="008000"/>
              </a:solidFill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200" b="1" dirty="0">
                <a:solidFill>
                  <a:srgbClr val="008000"/>
                </a:solidFill>
                <a:latin typeface="+mn-lt"/>
                <a:ea typeface="나눔고딕"/>
                <a:cs typeface="나눔고딕"/>
              </a:rPr>
              <a:t>PRE-NOUN</a:t>
            </a:r>
            <a:endParaRPr kumimoji="0" lang="en-US" altLang="ko-KR" sz="2200" b="1" dirty="0">
              <a:solidFill>
                <a:srgbClr val="008000"/>
              </a:solidFill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여러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many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, several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이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this</a:t>
            </a: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 </a:t>
            </a:r>
            <a:endParaRPr kumimoji="0" lang="en-US" altLang="ko-KR" sz="2200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그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that (the)</a:t>
            </a:r>
            <a:endParaRPr kumimoji="0" lang="en-US" altLang="ko-KR" sz="2200" dirty="0">
              <a:latin typeface="+mn-lt"/>
              <a:ea typeface="나눔고딕"/>
              <a:cs typeface="나눔고딕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200" dirty="0">
                <a:latin typeface="+mn-lt"/>
                <a:ea typeface="나눔고딕"/>
                <a:cs typeface="나눔고딕"/>
              </a:rPr>
              <a:t>저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		that (</a:t>
            </a:r>
            <a:r>
              <a:rPr kumimoji="0" lang="en-US" altLang="ko-KR" sz="2200" dirty="0">
                <a:latin typeface="+mn-lt"/>
                <a:ea typeface="나눔고딕"/>
                <a:cs typeface="나눔고딕"/>
              </a:rPr>
              <a:t>over there)</a:t>
            </a:r>
          </a:p>
        </p:txBody>
      </p:sp>
      <p:pic>
        <p:nvPicPr>
          <p:cNvPr id="2" name="L8V1.mp3">
            <a:hlinkClick r:id="" action="ppaction://media"/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3" y="409701"/>
            <a:ext cx="528351" cy="452232"/>
          </a:xfrm>
          <a:prstGeom prst="rect">
            <a:avLst/>
          </a:prstGeom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/>
              <a:t>Wonhee</a:t>
            </a:r>
            <a:r>
              <a:rPr lang="en-US" altLang="ko-KR" dirty="0"/>
              <a:t> Lee </a:t>
            </a:r>
            <a:r>
              <a:rPr lang="ko-KR" altLang="en-US" dirty="0"/>
              <a:t>이원희 선생님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/>
        </p:nvGraphicFramePr>
        <p:xfrm>
          <a:off x="1000125" y="414338"/>
          <a:ext cx="7369175" cy="823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391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marL="91441" marR="91441" marT="45773" marB="45773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서울 날씨가 참 좋지요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들어보세요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</a:p>
                  </a:txBody>
                  <a:tcPr marL="91441" marR="91441" marT="45773" marB="45773"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L8C1.mp3">
            <a:hlinkClick r:id="" action="ppaction://media"/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9" y="733143"/>
            <a:ext cx="473525" cy="405305"/>
          </a:xfrm>
          <a:prstGeom prst="rect">
            <a:avLst/>
          </a:prstGeom>
        </p:spPr>
      </p:pic>
      <p:pic>
        <p:nvPicPr>
          <p:cNvPr id="7179" name="Picture 2" descr="BL8_C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38" y="2932113"/>
            <a:ext cx="3152775" cy="266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0" name="TextBox 4"/>
          <p:cNvSpPr txBox="1">
            <a:spLocks noChangeArrowheads="1"/>
          </p:cNvSpPr>
          <p:nvPr/>
        </p:nvSpPr>
        <p:spPr bwMode="auto">
          <a:xfrm>
            <a:off x="241300" y="1300163"/>
            <a:ext cx="875982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:      	</a:t>
            </a: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마크 씨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, 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마크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: 	     </a:t>
            </a:r>
            <a:r>
              <a:rPr kumimoji="0" lang="en-US" altLang="ko-KR" sz="2200" b="1">
                <a:solidFill>
                  <a:srgbClr val="0070C0"/>
                </a:solidFill>
                <a:latin typeface="나눔고딕" pitchFamily="50" charset="-128"/>
                <a:ea typeface="나눔고딕" pitchFamily="50" charset="-128"/>
              </a:rPr>
              <a:t>	</a:t>
            </a: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네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, 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:		</a:t>
            </a: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저</a:t>
            </a:r>
            <a:endParaRPr kumimoji="0" lang="en-US" altLang="ko-KR" sz="2200" b="1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마크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: 	     	</a:t>
            </a: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네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, </a:t>
            </a:r>
          </a:p>
          <a:p>
            <a:pPr latinLnBrk="0">
              <a:lnSpc>
                <a:spcPct val="150000"/>
              </a:lnSpc>
            </a:pP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: 	</a:t>
            </a: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저</a:t>
            </a:r>
            <a:endParaRPr kumimoji="0" lang="en-US" altLang="ko-KR" sz="2200" b="1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마크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: 	     	</a:t>
            </a: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좋</a:t>
            </a:r>
            <a:endParaRPr kumimoji="0" lang="en-US" altLang="ko-KR" sz="2200" b="1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: 	3</a:t>
            </a: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시</a:t>
            </a:r>
            <a:endParaRPr kumimoji="0" lang="en-US" altLang="ko-KR" sz="2200" b="1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마크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: 	     	</a:t>
            </a: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참</a:t>
            </a:r>
            <a:endParaRPr kumimoji="0" lang="en-US" altLang="ko-KR" sz="2200" b="1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스티브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:     	162</a:t>
            </a: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번</a:t>
            </a:r>
            <a:endParaRPr kumimoji="0" lang="en-US" altLang="ko-KR" sz="2200" b="1">
              <a:latin typeface="나눔고딕" pitchFamily="50" charset="-128"/>
              <a:ea typeface="나눔고딕" pitchFamily="50" charset="-128"/>
            </a:endParaRPr>
          </a:p>
          <a:p>
            <a:pPr latinLnBrk="0">
              <a:lnSpc>
                <a:spcPct val="150000"/>
              </a:lnSpc>
            </a:pP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	      	</a:t>
            </a:r>
            <a:r>
              <a:rPr kumimoji="0" lang="ko-KR" altLang="en-US" sz="2200" b="1">
                <a:latin typeface="나눔고딕" pitchFamily="50" charset="-128"/>
                <a:ea typeface="나눔고딕" pitchFamily="50" charset="-128"/>
              </a:rPr>
              <a:t>광</a:t>
            </a:r>
            <a:r>
              <a:rPr kumimoji="0" lang="en-US" altLang="ko-KR" sz="2200" b="1">
                <a:latin typeface="나눔고딕" pitchFamily="50" charset="-128"/>
                <a:ea typeface="나눔고딕" pitchFamily="50" charset="-128"/>
              </a:rPr>
              <a:t>  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/>
              <a:t>Wonhee</a:t>
            </a:r>
            <a:r>
              <a:rPr lang="en-US" altLang="ko-KR" dirty="0"/>
              <a:t> Lee </a:t>
            </a:r>
            <a:r>
              <a:rPr lang="ko-KR" altLang="en-US" dirty="0"/>
              <a:t>이원희 선생님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5706</TotalTime>
  <Words>1552</Words>
  <Application>Microsoft Office PowerPoint</Application>
  <PresentationFormat>On-screen Show (4:3)</PresentationFormat>
  <Paragraphs>762</Paragraphs>
  <Slides>48</Slides>
  <Notes>27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Calibri</vt:lpstr>
      <vt:lpstr>Arial</vt:lpstr>
      <vt:lpstr>맑은 고딕</vt:lpstr>
      <vt:lpstr>Arial Black</vt:lpstr>
      <vt:lpstr>나눔고딕</vt:lpstr>
      <vt:lpstr>ＭＳ Ｐゴシック</vt:lpstr>
      <vt:lpstr>Palatino Linotype</vt:lpstr>
      <vt:lpstr>굴림</vt:lpstr>
      <vt:lpstr>Wingdings</vt:lpstr>
      <vt:lpstr>Office Theme</vt:lpstr>
      <vt:lpstr>PowerPoint Presentation</vt:lpstr>
      <vt:lpstr>8과 서울에서 [In Seoul]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8과 서울에서 [In Seoul]</dc:title>
  <dc:creator>Jee Hyun Lee</dc:creator>
  <cp:lastModifiedBy>Wonhee Lee</cp:lastModifiedBy>
  <cp:revision>165</cp:revision>
  <dcterms:created xsi:type="dcterms:W3CDTF">2015-12-03T10:31:45Z</dcterms:created>
  <dcterms:modified xsi:type="dcterms:W3CDTF">2018-11-15T02:56:02Z</dcterms:modified>
</cp:coreProperties>
</file>